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75"/>
  </p:notesMasterIdLst>
  <p:sldIdLst>
    <p:sldId id="459" r:id="rId3"/>
    <p:sldId id="409" r:id="rId4"/>
    <p:sldId id="470" r:id="rId5"/>
    <p:sldId id="432" r:id="rId6"/>
    <p:sldId id="445" r:id="rId7"/>
    <p:sldId id="447" r:id="rId8"/>
    <p:sldId id="448" r:id="rId9"/>
    <p:sldId id="449" r:id="rId10"/>
    <p:sldId id="282" r:id="rId11"/>
    <p:sldId id="417" r:id="rId12"/>
    <p:sldId id="475" r:id="rId13"/>
    <p:sldId id="476" r:id="rId14"/>
    <p:sldId id="477" r:id="rId15"/>
    <p:sldId id="478" r:id="rId16"/>
    <p:sldId id="479" r:id="rId17"/>
    <p:sldId id="480" r:id="rId18"/>
    <p:sldId id="481" r:id="rId19"/>
    <p:sldId id="392" r:id="rId20"/>
    <p:sldId id="450" r:id="rId21"/>
    <p:sldId id="451" r:id="rId22"/>
    <p:sldId id="469" r:id="rId23"/>
    <p:sldId id="366" r:id="rId24"/>
    <p:sldId id="268" r:id="rId25"/>
    <p:sldId id="257" r:id="rId26"/>
    <p:sldId id="259" r:id="rId27"/>
    <p:sldId id="260" r:id="rId28"/>
    <p:sldId id="261" r:id="rId29"/>
    <p:sldId id="266" r:id="rId30"/>
    <p:sldId id="263" r:id="rId31"/>
    <p:sldId id="264" r:id="rId32"/>
    <p:sldId id="265" r:id="rId33"/>
    <p:sldId id="267" r:id="rId34"/>
    <p:sldId id="367" r:id="rId35"/>
    <p:sldId id="256" r:id="rId36"/>
    <p:sldId id="471" r:id="rId37"/>
    <p:sldId id="472" r:id="rId38"/>
    <p:sldId id="473" r:id="rId39"/>
    <p:sldId id="474" r:id="rId40"/>
    <p:sldId id="368" r:id="rId41"/>
    <p:sldId id="482" r:id="rId42"/>
    <p:sldId id="464" r:id="rId43"/>
    <p:sldId id="466" r:id="rId44"/>
    <p:sldId id="467" r:id="rId45"/>
    <p:sldId id="369" r:id="rId46"/>
    <p:sldId id="435" r:id="rId47"/>
    <p:sldId id="436" r:id="rId48"/>
    <p:sldId id="362" r:id="rId49"/>
    <p:sldId id="438" r:id="rId50"/>
    <p:sldId id="431" r:id="rId51"/>
    <p:sldId id="439" r:id="rId52"/>
    <p:sldId id="441" r:id="rId53"/>
    <p:sldId id="442" r:id="rId54"/>
    <p:sldId id="444" r:id="rId55"/>
    <p:sldId id="425" r:id="rId56"/>
    <p:sldId id="468" r:id="rId57"/>
    <p:sldId id="377" r:id="rId58"/>
    <p:sldId id="454" r:id="rId59"/>
    <p:sldId id="458" r:id="rId60"/>
    <p:sldId id="456" r:id="rId61"/>
    <p:sldId id="455" r:id="rId62"/>
    <p:sldId id="457" r:id="rId63"/>
    <p:sldId id="424" r:id="rId64"/>
    <p:sldId id="440" r:id="rId65"/>
    <p:sldId id="398" r:id="rId66"/>
    <p:sldId id="434" r:id="rId67"/>
    <p:sldId id="394" r:id="rId68"/>
    <p:sldId id="396" r:id="rId69"/>
    <p:sldId id="402" r:id="rId70"/>
    <p:sldId id="397" r:id="rId71"/>
    <p:sldId id="390" r:id="rId72"/>
    <p:sldId id="385" r:id="rId73"/>
    <p:sldId id="430" r:id="rId74"/>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C4"/>
    <a:srgbClr val="132034"/>
    <a:srgbClr val="FF3300"/>
    <a:srgbClr val="F22604"/>
    <a:srgbClr val="FF00FF"/>
    <a:srgbClr val="9933FF"/>
    <a:srgbClr val="CE28CE"/>
    <a:srgbClr val="F2A6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DF0098-4F58-473A-8B3C-F3750A730E57}" v="3" dt="2024-09-23T17:19:51.224"/>
    <p1510:client id="{E3A0A0FE-697D-424E-9AC4-6DECEA230FB2}" v="14" dt="2024-09-23T16:36:55.9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4026" autoAdjust="0"/>
  </p:normalViewPr>
  <p:slideViewPr>
    <p:cSldViewPr snapToGrid="0">
      <p:cViewPr varScale="1">
        <p:scale>
          <a:sx n="69" d="100"/>
          <a:sy n="69" d="100"/>
        </p:scale>
        <p:origin x="1234" y="67"/>
      </p:cViewPr>
      <p:guideLst/>
    </p:cSldViewPr>
  </p:slideViewPr>
  <p:notesTextViewPr>
    <p:cViewPr>
      <p:scale>
        <a:sx n="3" d="2"/>
        <a:sy n="3" d="2"/>
      </p:scale>
      <p:origin x="0" y="0"/>
    </p:cViewPr>
  </p:notesTextViewPr>
  <p:sorterViewPr>
    <p:cViewPr varScale="1">
      <p:scale>
        <a:sx n="1" d="1"/>
        <a:sy n="1" d="1"/>
      </p:scale>
      <p:origin x="0" y="-11059"/>
    </p:cViewPr>
  </p:sorterViewPr>
  <p:notesViewPr>
    <p:cSldViewPr snapToGrid="0">
      <p:cViewPr varScale="1">
        <p:scale>
          <a:sx n="85" d="100"/>
          <a:sy n="85" d="100"/>
        </p:scale>
        <p:origin x="4176" y="29"/>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Rukin" userId="6464eb5aabb69d55" providerId="LiveId" clId="{E3A0A0FE-697D-424E-9AC4-6DECEA230FB2}"/>
    <pc:docChg chg="undo custSel modSld">
      <pc:chgData name="Gary Rukin" userId="6464eb5aabb69d55" providerId="LiveId" clId="{E3A0A0FE-697D-424E-9AC4-6DECEA230FB2}" dt="2024-09-23T16:37:03.557" v="80" actId="478"/>
      <pc:docMkLst>
        <pc:docMk/>
      </pc:docMkLst>
      <pc:sldChg chg="addSp delSp modSp mod delAnim modAnim">
        <pc:chgData name="Gary Rukin" userId="6464eb5aabb69d55" providerId="LiveId" clId="{E3A0A0FE-697D-424E-9AC4-6DECEA230FB2}" dt="2024-09-20T18:54:42.675" v="46" actId="12788"/>
        <pc:sldMkLst>
          <pc:docMk/>
          <pc:sldMk cId="2216640742" sldId="265"/>
        </pc:sldMkLst>
        <pc:spChg chg="add del mod">
          <ac:chgData name="Gary Rukin" userId="6464eb5aabb69d55" providerId="LiveId" clId="{E3A0A0FE-697D-424E-9AC4-6DECEA230FB2}" dt="2024-09-20T18:54:18.411" v="39"/>
          <ac:spMkLst>
            <pc:docMk/>
            <pc:sldMk cId="2216640742" sldId="265"/>
            <ac:spMk id="4" creationId="{A5F1F836-4208-70AF-8B85-708B7E8E74E2}"/>
          </ac:spMkLst>
        </pc:spChg>
        <pc:picChg chg="add mod">
          <ac:chgData name="Gary Rukin" userId="6464eb5aabb69d55" providerId="LiveId" clId="{E3A0A0FE-697D-424E-9AC4-6DECEA230FB2}" dt="2024-09-20T18:54:42.675" v="46" actId="12788"/>
          <ac:picMkLst>
            <pc:docMk/>
            <pc:sldMk cId="2216640742" sldId="265"/>
            <ac:picMk id="5" creationId="{9EB7D4B3-FAA1-8B8F-D28A-8CA59BC212A6}"/>
          </ac:picMkLst>
        </pc:picChg>
        <pc:picChg chg="del">
          <ac:chgData name="Gary Rukin" userId="6464eb5aabb69d55" providerId="LiveId" clId="{E3A0A0FE-697D-424E-9AC4-6DECEA230FB2}" dt="2024-09-20T18:53:32.413" v="38" actId="478"/>
          <ac:picMkLst>
            <pc:docMk/>
            <pc:sldMk cId="2216640742" sldId="265"/>
            <ac:picMk id="6" creationId="{A4DF501B-B21D-D223-AACF-48B8B0590CB5}"/>
          </ac:picMkLst>
        </pc:picChg>
      </pc:sldChg>
      <pc:sldChg chg="addSp delSp modSp mod delAnim modAnim">
        <pc:chgData name="Gary Rukin" userId="6464eb5aabb69d55" providerId="LiveId" clId="{E3A0A0FE-697D-424E-9AC4-6DECEA230FB2}" dt="2024-09-20T18:52:53.168" v="37" actId="208"/>
        <pc:sldMkLst>
          <pc:docMk/>
          <pc:sldMk cId="4274984508" sldId="268"/>
        </pc:sldMkLst>
        <pc:spChg chg="add del">
          <ac:chgData name="Gary Rukin" userId="6464eb5aabb69d55" providerId="LiveId" clId="{E3A0A0FE-697D-424E-9AC4-6DECEA230FB2}" dt="2024-09-20T18:51:43.710" v="26" actId="22"/>
          <ac:spMkLst>
            <pc:docMk/>
            <pc:sldMk cId="4274984508" sldId="268"/>
            <ac:spMk id="6" creationId="{EE0BE2BC-9D56-5C8F-BF66-A0BDC8BD0751}"/>
          </ac:spMkLst>
        </pc:spChg>
        <pc:picChg chg="add del mod">
          <ac:chgData name="Gary Rukin" userId="6464eb5aabb69d55" providerId="LiveId" clId="{E3A0A0FE-697D-424E-9AC4-6DECEA230FB2}" dt="2024-09-20T18:51:16.485" v="24" actId="478"/>
          <ac:picMkLst>
            <pc:docMk/>
            <pc:sldMk cId="4274984508" sldId="268"/>
            <ac:picMk id="3" creationId="{28BD37B8-9C68-1C2C-30D2-9E9A0E15C109}"/>
          </ac:picMkLst>
        </pc:picChg>
        <pc:picChg chg="del">
          <ac:chgData name="Gary Rukin" userId="6464eb5aabb69d55" providerId="LiveId" clId="{E3A0A0FE-697D-424E-9AC4-6DECEA230FB2}" dt="2024-09-20T18:50:17.832" v="17" actId="478"/>
          <ac:picMkLst>
            <pc:docMk/>
            <pc:sldMk cId="4274984508" sldId="268"/>
            <ac:picMk id="4" creationId="{3E55FA63-9456-3BCE-D0D8-05B4A5A28BAF}"/>
          </ac:picMkLst>
        </pc:picChg>
        <pc:picChg chg="add mod">
          <ac:chgData name="Gary Rukin" userId="6464eb5aabb69d55" providerId="LiveId" clId="{E3A0A0FE-697D-424E-9AC4-6DECEA230FB2}" dt="2024-09-20T18:52:53.168" v="37" actId="208"/>
          <ac:picMkLst>
            <pc:docMk/>
            <pc:sldMk cId="4274984508" sldId="268"/>
            <ac:picMk id="7" creationId="{263D039B-BDCB-CBA3-8384-62E8F464F104}"/>
          </ac:picMkLst>
        </pc:picChg>
      </pc:sldChg>
      <pc:sldChg chg="addSp delSp modSp mod delAnim modAnim">
        <pc:chgData name="Gary Rukin" userId="6464eb5aabb69d55" providerId="LiveId" clId="{E3A0A0FE-697D-424E-9AC4-6DECEA230FB2}" dt="2024-09-20T18:46:12.691" v="9" actId="12788"/>
        <pc:sldMkLst>
          <pc:docMk/>
          <pc:sldMk cId="4207768976" sldId="392"/>
        </pc:sldMkLst>
        <pc:spChg chg="mod">
          <ac:chgData name="Gary Rukin" userId="6464eb5aabb69d55" providerId="LiveId" clId="{E3A0A0FE-697D-424E-9AC4-6DECEA230FB2}" dt="2024-09-20T18:46:12.691" v="9" actId="12788"/>
          <ac:spMkLst>
            <pc:docMk/>
            <pc:sldMk cId="4207768976" sldId="392"/>
            <ac:spMk id="2" creationId="{8C1F1C8E-2FF2-1DE7-FFDD-27244606FEEE}"/>
          </ac:spMkLst>
        </pc:spChg>
        <pc:spChg chg="add del mod">
          <ac:chgData name="Gary Rukin" userId="6464eb5aabb69d55" providerId="LiveId" clId="{E3A0A0FE-697D-424E-9AC4-6DECEA230FB2}" dt="2024-09-20T18:45:11.522" v="1"/>
          <ac:spMkLst>
            <pc:docMk/>
            <pc:sldMk cId="4207768976" sldId="392"/>
            <ac:spMk id="4" creationId="{476997C7-135D-FE41-90EC-852F29C17333}"/>
          </ac:spMkLst>
        </pc:spChg>
        <pc:picChg chg="add mod">
          <ac:chgData name="Gary Rukin" userId="6464eb5aabb69d55" providerId="LiveId" clId="{E3A0A0FE-697D-424E-9AC4-6DECEA230FB2}" dt="2024-09-20T18:45:58.303" v="7" actId="12788"/>
          <ac:picMkLst>
            <pc:docMk/>
            <pc:sldMk cId="4207768976" sldId="392"/>
            <ac:picMk id="5" creationId="{74F255C9-7989-DA74-3834-60179D704A53}"/>
          </ac:picMkLst>
        </pc:picChg>
        <pc:picChg chg="del">
          <ac:chgData name="Gary Rukin" userId="6464eb5aabb69d55" providerId="LiveId" clId="{E3A0A0FE-697D-424E-9AC4-6DECEA230FB2}" dt="2024-09-20T18:44:45.373" v="0" actId="478"/>
          <ac:picMkLst>
            <pc:docMk/>
            <pc:sldMk cId="4207768976" sldId="392"/>
            <ac:picMk id="6" creationId="{C3E041CC-DF39-CF6D-34AF-629155ED2C8C}"/>
          </ac:picMkLst>
        </pc:picChg>
      </pc:sldChg>
      <pc:sldChg chg="addSp delSp modSp mod delAnim modAnim">
        <pc:chgData name="Gary Rukin" userId="6464eb5aabb69d55" providerId="LiveId" clId="{E3A0A0FE-697D-424E-9AC4-6DECEA230FB2}" dt="2024-09-20T19:00:18.616" v="67" actId="12788"/>
        <pc:sldMkLst>
          <pc:docMk/>
          <pc:sldMk cId="1144299228" sldId="468"/>
        </pc:sldMkLst>
        <pc:spChg chg="add del mod">
          <ac:chgData name="Gary Rukin" userId="6464eb5aabb69d55" providerId="LiveId" clId="{E3A0A0FE-697D-424E-9AC4-6DECEA230FB2}" dt="2024-09-20T18:59:51.989" v="60"/>
          <ac:spMkLst>
            <pc:docMk/>
            <pc:sldMk cId="1144299228" sldId="468"/>
            <ac:spMk id="5" creationId="{9EBF40EA-D4CC-9453-A60F-062F4BF7BC36}"/>
          </ac:spMkLst>
        </pc:spChg>
        <pc:picChg chg="del">
          <ac:chgData name="Gary Rukin" userId="6464eb5aabb69d55" providerId="LiveId" clId="{E3A0A0FE-697D-424E-9AC4-6DECEA230FB2}" dt="2024-09-20T18:59:34.955" v="59" actId="478"/>
          <ac:picMkLst>
            <pc:docMk/>
            <pc:sldMk cId="1144299228" sldId="468"/>
            <ac:picMk id="4" creationId="{B9824C0E-39F5-0BA3-B3BD-753FE9FB60CF}"/>
          </ac:picMkLst>
        </pc:picChg>
        <pc:picChg chg="add mod">
          <ac:chgData name="Gary Rukin" userId="6464eb5aabb69d55" providerId="LiveId" clId="{E3A0A0FE-697D-424E-9AC4-6DECEA230FB2}" dt="2024-09-20T19:00:18.616" v="67" actId="12788"/>
          <ac:picMkLst>
            <pc:docMk/>
            <pc:sldMk cId="1144299228" sldId="468"/>
            <ac:picMk id="6" creationId="{9C666B1D-2320-859A-4470-784D2597B30A}"/>
          </ac:picMkLst>
        </pc:picChg>
      </pc:sldChg>
      <pc:sldChg chg="addSp delSp modSp mod delAnim modAnim">
        <pc:chgData name="Gary Rukin" userId="6464eb5aabb69d55" providerId="LiveId" clId="{E3A0A0FE-697D-424E-9AC4-6DECEA230FB2}" dt="2024-09-23T16:37:03.557" v="80" actId="478"/>
        <pc:sldMkLst>
          <pc:docMk/>
          <pc:sldMk cId="3421387977" sldId="469"/>
        </pc:sldMkLst>
        <pc:spChg chg="add del mod">
          <ac:chgData name="Gary Rukin" userId="6464eb5aabb69d55" providerId="LiveId" clId="{E3A0A0FE-697D-424E-9AC4-6DECEA230FB2}" dt="2024-09-23T16:36:55.922" v="79"/>
          <ac:spMkLst>
            <pc:docMk/>
            <pc:sldMk cId="3421387977" sldId="469"/>
            <ac:spMk id="4" creationId="{1C6AA612-1561-D2D7-80E7-1F8691BF3D32}"/>
          </ac:spMkLst>
        </pc:spChg>
        <pc:spChg chg="add del mod">
          <ac:chgData name="Gary Rukin" userId="6464eb5aabb69d55" providerId="LiveId" clId="{E3A0A0FE-697D-424E-9AC4-6DECEA230FB2}" dt="2024-09-21T17:07:04.898" v="69"/>
          <ac:spMkLst>
            <pc:docMk/>
            <pc:sldMk cId="3421387977" sldId="469"/>
            <ac:spMk id="4" creationId="{3B3C3421-8790-5C40-B992-98CB768960D3}"/>
          </ac:spMkLst>
        </pc:spChg>
        <pc:spChg chg="add del mod">
          <ac:chgData name="Gary Rukin" userId="6464eb5aabb69d55" providerId="LiveId" clId="{E3A0A0FE-697D-424E-9AC4-6DECEA230FB2}" dt="2024-09-20T18:49:05.070" v="11"/>
          <ac:spMkLst>
            <pc:docMk/>
            <pc:sldMk cId="3421387977" sldId="469"/>
            <ac:spMk id="4" creationId="{48373431-6165-041B-A137-6674AE4CDF0A}"/>
          </ac:spMkLst>
        </pc:spChg>
        <pc:spChg chg="add del mod">
          <ac:chgData name="Gary Rukin" userId="6464eb5aabb69d55" providerId="LiveId" clId="{E3A0A0FE-697D-424E-9AC4-6DECEA230FB2}" dt="2024-09-21T17:10:17.522" v="71"/>
          <ac:spMkLst>
            <pc:docMk/>
            <pc:sldMk cId="3421387977" sldId="469"/>
            <ac:spMk id="6" creationId="{73AAA02A-A911-1F2D-E190-37F96222E888}"/>
          </ac:spMkLst>
        </pc:spChg>
        <pc:spChg chg="add mod">
          <ac:chgData name="Gary Rukin" userId="6464eb5aabb69d55" providerId="LiveId" clId="{E3A0A0FE-697D-424E-9AC4-6DECEA230FB2}" dt="2024-09-23T16:37:03.557" v="80" actId="478"/>
          <ac:spMkLst>
            <pc:docMk/>
            <pc:sldMk cId="3421387977" sldId="469"/>
            <ac:spMk id="7" creationId="{4F5789FF-4632-EC7A-1F55-8079316E933E}"/>
          </ac:spMkLst>
        </pc:spChg>
        <pc:spChg chg="add del mod">
          <ac:chgData name="Gary Rukin" userId="6464eb5aabb69d55" providerId="LiveId" clId="{E3A0A0FE-697D-424E-9AC4-6DECEA230FB2}" dt="2024-09-20T18:58:09.486" v="48"/>
          <ac:spMkLst>
            <pc:docMk/>
            <pc:sldMk cId="3421387977" sldId="469"/>
            <ac:spMk id="8" creationId="{BA76DAF0-3E1D-7E9A-7BC2-ADB82AD3B309}"/>
          </ac:spMkLst>
        </pc:spChg>
        <pc:spChg chg="add del mod">
          <ac:chgData name="Gary Rukin" userId="6464eb5aabb69d55" providerId="LiveId" clId="{E3A0A0FE-697D-424E-9AC4-6DECEA230FB2}" dt="2024-09-21T17:29:46.366" v="73"/>
          <ac:spMkLst>
            <pc:docMk/>
            <pc:sldMk cId="3421387977" sldId="469"/>
            <ac:spMk id="9" creationId="{BEC826CC-0B60-69ED-63AE-9251D6AC6E5B}"/>
          </ac:spMkLst>
        </pc:spChg>
        <pc:spChg chg="add del mod">
          <ac:chgData name="Gary Rukin" userId="6464eb5aabb69d55" providerId="LiveId" clId="{E3A0A0FE-697D-424E-9AC4-6DECEA230FB2}" dt="2024-09-21T17:30:47.881" v="75"/>
          <ac:spMkLst>
            <pc:docMk/>
            <pc:sldMk cId="3421387977" sldId="469"/>
            <ac:spMk id="12" creationId="{E2A526B8-2369-4188-C2F1-938035487541}"/>
          </ac:spMkLst>
        </pc:spChg>
        <pc:spChg chg="add del mod">
          <ac:chgData name="Gary Rukin" userId="6464eb5aabb69d55" providerId="LiveId" clId="{E3A0A0FE-697D-424E-9AC4-6DECEA230FB2}" dt="2024-09-21T17:35:35.829" v="77"/>
          <ac:spMkLst>
            <pc:docMk/>
            <pc:sldMk cId="3421387977" sldId="469"/>
            <ac:spMk id="15" creationId="{01FF1E68-7F43-368D-C08C-19E2B88A67C9}"/>
          </ac:spMkLst>
        </pc:spChg>
        <pc:picChg chg="add del mod">
          <ac:chgData name="Gary Rukin" userId="6464eb5aabb69d55" providerId="LiveId" clId="{E3A0A0FE-697D-424E-9AC4-6DECEA230FB2}" dt="2024-09-21T17:09:42.942" v="70" actId="478"/>
          <ac:picMkLst>
            <pc:docMk/>
            <pc:sldMk cId="3421387977" sldId="469"/>
            <ac:picMk id="3" creationId="{DBE6F662-A41B-3E7B-D6C9-5387D0412ED9}"/>
          </ac:picMkLst>
        </pc:picChg>
        <pc:picChg chg="add del mod">
          <ac:chgData name="Gary Rukin" userId="6464eb5aabb69d55" providerId="LiveId" clId="{E3A0A0FE-697D-424E-9AC4-6DECEA230FB2}" dt="2024-09-23T16:37:03.557" v="80" actId="478"/>
          <ac:picMkLst>
            <pc:docMk/>
            <pc:sldMk cId="3421387977" sldId="469"/>
            <ac:picMk id="5" creationId="{03233ACD-1DF3-F1EE-E7A0-E300C14A102F}"/>
          </ac:picMkLst>
        </pc:picChg>
        <pc:picChg chg="add del mod">
          <ac:chgData name="Gary Rukin" userId="6464eb5aabb69d55" providerId="LiveId" clId="{E3A0A0FE-697D-424E-9AC4-6DECEA230FB2}" dt="2024-09-20T18:57:52.988" v="47" actId="478"/>
          <ac:picMkLst>
            <pc:docMk/>
            <pc:sldMk cId="3421387977" sldId="469"/>
            <ac:picMk id="5" creationId="{385165FC-D97F-D760-1304-EE9B9EB5DA0A}"/>
          </ac:picMkLst>
        </pc:picChg>
        <pc:picChg chg="del">
          <ac:chgData name="Gary Rukin" userId="6464eb5aabb69d55" providerId="LiveId" clId="{E3A0A0FE-697D-424E-9AC4-6DECEA230FB2}" dt="2024-09-20T18:48:40.785" v="10" actId="478"/>
          <ac:picMkLst>
            <pc:docMk/>
            <pc:sldMk cId="3421387977" sldId="469"/>
            <ac:picMk id="6" creationId="{33176BCC-D190-19C8-35D3-5CC11F75A081}"/>
          </ac:picMkLst>
        </pc:picChg>
        <pc:picChg chg="add del mod">
          <ac:chgData name="Gary Rukin" userId="6464eb5aabb69d55" providerId="LiveId" clId="{E3A0A0FE-697D-424E-9AC4-6DECEA230FB2}" dt="2024-09-21T17:29:28.233" v="72" actId="478"/>
          <ac:picMkLst>
            <pc:docMk/>
            <pc:sldMk cId="3421387977" sldId="469"/>
            <ac:picMk id="7" creationId="{68732C77-0B4F-5D84-2799-648A41200C8C}"/>
          </ac:picMkLst>
        </pc:picChg>
        <pc:picChg chg="add del mod">
          <ac:chgData name="Gary Rukin" userId="6464eb5aabb69d55" providerId="LiveId" clId="{E3A0A0FE-697D-424E-9AC4-6DECEA230FB2}" dt="2024-09-21T16:59:03.384" v="68" actId="478"/>
          <ac:picMkLst>
            <pc:docMk/>
            <pc:sldMk cId="3421387977" sldId="469"/>
            <ac:picMk id="9" creationId="{9CD1CB5F-57FD-069D-1614-95B22455CDF3}"/>
          </ac:picMkLst>
        </pc:picChg>
        <pc:picChg chg="add del mod">
          <ac:chgData name="Gary Rukin" userId="6464eb5aabb69d55" providerId="LiveId" clId="{E3A0A0FE-697D-424E-9AC4-6DECEA230FB2}" dt="2024-09-21T17:30:33.659" v="74" actId="478"/>
          <ac:picMkLst>
            <pc:docMk/>
            <pc:sldMk cId="3421387977" sldId="469"/>
            <ac:picMk id="10" creationId="{68B576DA-E26C-ED7C-AF98-A6CEB4BE51B8}"/>
          </ac:picMkLst>
        </pc:picChg>
        <pc:picChg chg="add del mod">
          <ac:chgData name="Gary Rukin" userId="6464eb5aabb69d55" providerId="LiveId" clId="{E3A0A0FE-697D-424E-9AC4-6DECEA230FB2}" dt="2024-09-21T17:35:23.667" v="76" actId="478"/>
          <ac:picMkLst>
            <pc:docMk/>
            <pc:sldMk cId="3421387977" sldId="469"/>
            <ac:picMk id="13" creationId="{DE4BD3BB-DABD-6ABF-1B18-9DEAD9DDAD57}"/>
          </ac:picMkLst>
        </pc:picChg>
        <pc:picChg chg="add del mod">
          <ac:chgData name="Gary Rukin" userId="6464eb5aabb69d55" providerId="LiveId" clId="{E3A0A0FE-697D-424E-9AC4-6DECEA230FB2}" dt="2024-09-23T16:35:58.165" v="78" actId="478"/>
          <ac:picMkLst>
            <pc:docMk/>
            <pc:sldMk cId="3421387977" sldId="469"/>
            <ac:picMk id="16" creationId="{A9F75612-EF37-2075-91D8-8351D074CF0A}"/>
          </ac:picMkLst>
        </pc:picChg>
      </pc:sldChg>
    </pc:docChg>
  </pc:docChgLst>
  <pc:docChgLst>
    <pc:chgData name="Gary Rukin" userId="6464eb5aabb69d55" providerId="LiveId" clId="{C0DF0098-4F58-473A-8B3C-F3750A730E57}"/>
    <pc:docChg chg="custSel modSld">
      <pc:chgData name="Gary Rukin" userId="6464eb5aabb69d55" providerId="LiveId" clId="{C0DF0098-4F58-473A-8B3C-F3750A730E57}" dt="2024-09-23T17:20:31.333" v="60" actId="1038"/>
      <pc:docMkLst>
        <pc:docMk/>
      </pc:docMkLst>
      <pc:sldChg chg="addSp delSp modSp mod delAnim modAnim">
        <pc:chgData name="Gary Rukin" userId="6464eb5aabb69d55" providerId="LiveId" clId="{C0DF0098-4F58-473A-8B3C-F3750A730E57}" dt="2024-09-23T17:13:51.179" v="20" actId="1035"/>
        <pc:sldMkLst>
          <pc:docMk/>
          <pc:sldMk cId="3332194409" sldId="377"/>
        </pc:sldMkLst>
        <pc:spChg chg="add del mod">
          <ac:chgData name="Gary Rukin" userId="6464eb5aabb69d55" providerId="LiveId" clId="{C0DF0098-4F58-473A-8B3C-F3750A730E57}" dt="2024-09-23T17:13:20.821" v="11"/>
          <ac:spMkLst>
            <pc:docMk/>
            <pc:sldMk cId="3332194409" sldId="377"/>
            <ac:spMk id="4" creationId="{459A5E9F-320F-7677-D34E-221BB8E036F8}"/>
          </ac:spMkLst>
        </pc:spChg>
        <pc:picChg chg="add mod">
          <ac:chgData name="Gary Rukin" userId="6464eb5aabb69d55" providerId="LiveId" clId="{C0DF0098-4F58-473A-8B3C-F3750A730E57}" dt="2024-09-23T17:13:51.179" v="20" actId="1035"/>
          <ac:picMkLst>
            <pc:docMk/>
            <pc:sldMk cId="3332194409" sldId="377"/>
            <ac:picMk id="5" creationId="{790E242D-9FC9-8AA5-03BB-017F1C314C06}"/>
          </ac:picMkLst>
        </pc:picChg>
        <pc:picChg chg="del">
          <ac:chgData name="Gary Rukin" userId="6464eb5aabb69d55" providerId="LiveId" clId="{C0DF0098-4F58-473A-8B3C-F3750A730E57}" dt="2024-09-23T17:13:01.938" v="10" actId="478"/>
          <ac:picMkLst>
            <pc:docMk/>
            <pc:sldMk cId="3332194409" sldId="377"/>
            <ac:picMk id="6" creationId="{FE18B30C-41B4-518E-313C-B366BFFA0846}"/>
          </ac:picMkLst>
        </pc:picChg>
      </pc:sldChg>
      <pc:sldChg chg="addSp delSp modSp mod delAnim modAnim">
        <pc:chgData name="Gary Rukin" userId="6464eb5aabb69d55" providerId="LiveId" clId="{C0DF0098-4F58-473A-8B3C-F3750A730E57}" dt="2024-09-23T17:20:31.333" v="60" actId="1038"/>
        <pc:sldMkLst>
          <pc:docMk/>
          <pc:sldMk cId="2435020884" sldId="385"/>
        </pc:sldMkLst>
        <pc:picChg chg="add mod">
          <ac:chgData name="Gary Rukin" userId="6464eb5aabb69d55" providerId="LiveId" clId="{C0DF0098-4F58-473A-8B3C-F3750A730E57}" dt="2024-09-23T17:20:31.333" v="60" actId="1038"/>
          <ac:picMkLst>
            <pc:docMk/>
            <pc:sldMk cId="2435020884" sldId="385"/>
            <ac:picMk id="3" creationId="{18970B44-A111-6341-C845-6BB3C11EFC83}"/>
          </ac:picMkLst>
        </pc:picChg>
        <pc:picChg chg="del">
          <ac:chgData name="Gary Rukin" userId="6464eb5aabb69d55" providerId="LiveId" clId="{C0DF0098-4F58-473A-8B3C-F3750A730E57}" dt="2024-09-23T17:18:33.280" v="21" actId="478"/>
          <ac:picMkLst>
            <pc:docMk/>
            <pc:sldMk cId="2435020884" sldId="385"/>
            <ac:picMk id="4" creationId="{B9F925AA-86ED-B051-1E04-7088E0AABA78}"/>
          </ac:picMkLst>
        </pc:picChg>
      </pc:sldChg>
      <pc:sldChg chg="addSp delSp modSp mod modAnim">
        <pc:chgData name="Gary Rukin" userId="6464eb5aabb69d55" providerId="LiveId" clId="{C0DF0098-4F58-473A-8B3C-F3750A730E57}" dt="2024-09-23T17:10:56.721" v="9" actId="208"/>
        <pc:sldMkLst>
          <pc:docMk/>
          <pc:sldMk cId="3421387977" sldId="469"/>
        </pc:sldMkLst>
        <pc:spChg chg="del">
          <ac:chgData name="Gary Rukin" userId="6464eb5aabb69d55" providerId="LiveId" clId="{C0DF0098-4F58-473A-8B3C-F3750A730E57}" dt="2024-09-23T17:10:26.041" v="0"/>
          <ac:spMkLst>
            <pc:docMk/>
            <pc:sldMk cId="3421387977" sldId="469"/>
            <ac:spMk id="7" creationId="{4F5789FF-4632-EC7A-1F55-8079316E933E}"/>
          </ac:spMkLst>
        </pc:spChg>
        <pc:picChg chg="add mod">
          <ac:chgData name="Gary Rukin" userId="6464eb5aabb69d55" providerId="LiveId" clId="{C0DF0098-4F58-473A-8B3C-F3750A730E57}" dt="2024-09-23T17:10:56.721" v="9" actId="208"/>
          <ac:picMkLst>
            <pc:docMk/>
            <pc:sldMk cId="3421387977" sldId="469"/>
            <ac:picMk id="3" creationId="{63BDABFC-DF02-FD5B-8260-50368F0EA11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82785575716081"/>
          <c:y val="0.14895304346929039"/>
          <c:w val="0.88317214424283919"/>
          <c:h val="0.71045388797652587"/>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3-1878-4873-BB3E-B41DEF241716}"/>
              </c:ext>
            </c:extLst>
          </c:dPt>
          <c:dPt>
            <c:idx val="2"/>
            <c:invertIfNegative val="0"/>
            <c:bubble3D val="0"/>
            <c:spPr>
              <a:solidFill>
                <a:srgbClr val="7030A0"/>
              </a:solidFill>
              <a:ln>
                <a:noFill/>
              </a:ln>
              <a:effectLst/>
            </c:spPr>
            <c:extLst>
              <c:ext xmlns:c16="http://schemas.microsoft.com/office/drawing/2014/chart" uri="{C3380CC4-5D6E-409C-BE32-E72D297353CC}">
                <c16:uniqueId val="{00000004-1878-4873-BB3E-B41DEF241716}"/>
              </c:ext>
            </c:extLst>
          </c:dPt>
          <c:dPt>
            <c:idx val="3"/>
            <c:invertIfNegative val="0"/>
            <c:bubble3D val="0"/>
            <c:spPr>
              <a:solidFill>
                <a:srgbClr val="FF00FF"/>
              </a:solidFill>
              <a:ln>
                <a:noFill/>
              </a:ln>
              <a:effectLst/>
            </c:spPr>
            <c:extLst>
              <c:ext xmlns:c16="http://schemas.microsoft.com/office/drawing/2014/chart" uri="{C3380CC4-5D6E-409C-BE32-E72D297353CC}">
                <c16:uniqueId val="{00000005-1878-4873-BB3E-B41DEF241716}"/>
              </c:ext>
            </c:extLst>
          </c:dPt>
          <c:dPt>
            <c:idx val="4"/>
            <c:invertIfNegative val="0"/>
            <c:bubble3D val="0"/>
            <c:spPr>
              <a:solidFill>
                <a:srgbClr val="FF3300"/>
              </a:solidFill>
              <a:ln>
                <a:noFill/>
              </a:ln>
              <a:effectLst/>
            </c:spPr>
            <c:extLst>
              <c:ext xmlns:c16="http://schemas.microsoft.com/office/drawing/2014/chart" uri="{C3380CC4-5D6E-409C-BE32-E72D297353CC}">
                <c16:uniqueId val="{00000006-1878-4873-BB3E-B41DEF241716}"/>
              </c:ext>
            </c:extLst>
          </c:dPt>
          <c:dPt>
            <c:idx val="5"/>
            <c:invertIfNegative val="0"/>
            <c:bubble3D val="0"/>
            <c:spPr>
              <a:solidFill>
                <a:srgbClr val="FF0000"/>
              </a:solidFill>
              <a:ln>
                <a:noFill/>
              </a:ln>
              <a:effectLst/>
            </c:spPr>
            <c:extLst>
              <c:ext xmlns:c16="http://schemas.microsoft.com/office/drawing/2014/chart" uri="{C3380CC4-5D6E-409C-BE32-E72D297353CC}">
                <c16:uniqueId val="{00000007-1878-4873-BB3E-B41DEF241716}"/>
              </c:ext>
            </c:extLst>
          </c:dPt>
          <c:cat>
            <c:strRef>
              <c:f>Sheet1!$A$2:$A$7</c:f>
              <c:strCache>
                <c:ptCount val="6"/>
                <c:pt idx="0">
                  <c:v>0 ACE</c:v>
                </c:pt>
                <c:pt idx="1">
                  <c:v>1 ACE</c:v>
                </c:pt>
                <c:pt idx="2">
                  <c:v>2 ACEs</c:v>
                </c:pt>
                <c:pt idx="3">
                  <c:v>3 ACEs</c:v>
                </c:pt>
                <c:pt idx="4">
                  <c:v>4 ACEs</c:v>
                </c:pt>
                <c:pt idx="5">
                  <c:v>&gt;5 ACEs</c:v>
                </c:pt>
              </c:strCache>
            </c:strRef>
          </c:cat>
          <c:val>
            <c:numRef>
              <c:f>Sheet1!$B$2:$B$7</c:f>
              <c:numCache>
                <c:formatCode>General</c:formatCode>
                <c:ptCount val="6"/>
                <c:pt idx="0">
                  <c:v>5</c:v>
                </c:pt>
                <c:pt idx="1">
                  <c:v>15</c:v>
                </c:pt>
                <c:pt idx="2">
                  <c:v>25</c:v>
                </c:pt>
                <c:pt idx="3">
                  <c:v>35</c:v>
                </c:pt>
                <c:pt idx="4">
                  <c:v>45</c:v>
                </c:pt>
                <c:pt idx="5">
                  <c:v>55</c:v>
                </c:pt>
              </c:numCache>
            </c:numRef>
          </c:val>
          <c:extLst>
            <c:ext xmlns:c16="http://schemas.microsoft.com/office/drawing/2014/chart" uri="{C3380CC4-5D6E-409C-BE32-E72D297353CC}">
              <c16:uniqueId val="{00000000-1878-4873-BB3E-B41DEF241716}"/>
            </c:ext>
          </c:extLst>
        </c:ser>
        <c:dLbls>
          <c:showLegendKey val="0"/>
          <c:showVal val="0"/>
          <c:showCatName val="0"/>
          <c:showSerName val="0"/>
          <c:showPercent val="0"/>
          <c:showBubbleSize val="0"/>
        </c:dLbls>
        <c:gapWidth val="150"/>
        <c:overlap val="100"/>
        <c:axId val="1695213407"/>
        <c:axId val="1695228383"/>
      </c:barChart>
      <c:catAx>
        <c:axId val="1695213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40" b="0" i="0" u="none" strike="noStrike" kern="1200" baseline="0">
                <a:solidFill>
                  <a:schemeClr val="tx1"/>
                </a:solidFill>
                <a:latin typeface="Maiandra GD" panose="020E0502030308020204" pitchFamily="34" charset="0"/>
                <a:ea typeface="+mn-ea"/>
                <a:cs typeface="+mn-cs"/>
              </a:defRPr>
            </a:pPr>
            <a:endParaRPr lang="en-US"/>
          </a:p>
        </c:txPr>
        <c:crossAx val="1695228383"/>
        <c:crosses val="autoZero"/>
        <c:auto val="1"/>
        <c:lblAlgn val="ctr"/>
        <c:lblOffset val="100"/>
        <c:noMultiLvlLbl val="0"/>
      </c:catAx>
      <c:valAx>
        <c:axId val="16952283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5213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55197991555402E-2"/>
          <c:y val="5.3425865791165837E-2"/>
          <c:w val="0.79998440412339766"/>
          <c:h val="0.80664912723396809"/>
        </c:manualLayout>
      </c:layout>
      <c:barChart>
        <c:barDir val="col"/>
        <c:grouping val="clustered"/>
        <c:varyColors val="0"/>
        <c:ser>
          <c:idx val="0"/>
          <c:order val="0"/>
          <c:tx>
            <c:strRef>
              <c:f>Sheet1!$B$1</c:f>
              <c:strCache>
                <c:ptCount val="1"/>
                <c:pt idx="0">
                  <c:v>0 ACE</c:v>
                </c:pt>
              </c:strCache>
            </c:strRef>
          </c:tx>
          <c:spPr>
            <a:solidFill>
              <a:srgbClr val="00B0F0"/>
            </a:solidFill>
            <a:ln>
              <a:noFill/>
            </a:ln>
            <a:effectLst/>
          </c:spPr>
          <c:invertIfNegative val="0"/>
          <c:cat>
            <c:strRef>
              <c:f>Sheet1!$A$2:$A$5</c:f>
              <c:strCache>
                <c:ptCount val="3"/>
                <c:pt idx="0">
                  <c:v>Early Smoking Initiation</c:v>
                </c:pt>
                <c:pt idx="1">
                  <c:v>Current Smoking</c:v>
                </c:pt>
                <c:pt idx="2">
                  <c:v>COPD</c:v>
                </c:pt>
              </c:strCache>
            </c:strRef>
          </c:cat>
          <c:val>
            <c:numRef>
              <c:f>Sheet1!$B$2:$B$5</c:f>
              <c:numCache>
                <c:formatCode>General</c:formatCode>
                <c:ptCount val="4"/>
                <c:pt idx="0">
                  <c:v>4.2</c:v>
                </c:pt>
                <c:pt idx="1">
                  <c:v>7</c:v>
                </c:pt>
                <c:pt idx="2">
                  <c:v>4</c:v>
                </c:pt>
              </c:numCache>
            </c:numRef>
          </c:val>
          <c:extLst>
            <c:ext xmlns:c16="http://schemas.microsoft.com/office/drawing/2014/chart" uri="{C3380CC4-5D6E-409C-BE32-E72D297353CC}">
              <c16:uniqueId val="{00000000-A674-44F7-B956-64B15D237556}"/>
            </c:ext>
          </c:extLst>
        </c:ser>
        <c:ser>
          <c:idx val="1"/>
          <c:order val="1"/>
          <c:tx>
            <c:strRef>
              <c:f>Sheet1!$C$1</c:f>
              <c:strCache>
                <c:ptCount val="1"/>
                <c:pt idx="0">
                  <c:v>1 ACE</c:v>
                </c:pt>
              </c:strCache>
            </c:strRef>
          </c:tx>
          <c:spPr>
            <a:solidFill>
              <a:srgbClr val="0070C0"/>
            </a:solidFill>
            <a:ln>
              <a:noFill/>
            </a:ln>
            <a:effectLst/>
          </c:spPr>
          <c:invertIfNegative val="0"/>
          <c:cat>
            <c:strRef>
              <c:f>Sheet1!$A$2:$A$5</c:f>
              <c:strCache>
                <c:ptCount val="3"/>
                <c:pt idx="0">
                  <c:v>Early Smoking Initiation</c:v>
                </c:pt>
                <c:pt idx="1">
                  <c:v>Current Smoking</c:v>
                </c:pt>
                <c:pt idx="2">
                  <c:v>COPD</c:v>
                </c:pt>
              </c:strCache>
            </c:strRef>
          </c:cat>
          <c:val>
            <c:numRef>
              <c:f>Sheet1!$C$2:$C$5</c:f>
              <c:numCache>
                <c:formatCode>General</c:formatCode>
                <c:ptCount val="4"/>
                <c:pt idx="0">
                  <c:v>4.5</c:v>
                </c:pt>
                <c:pt idx="1">
                  <c:v>8.5</c:v>
                </c:pt>
                <c:pt idx="2">
                  <c:v>6</c:v>
                </c:pt>
              </c:numCache>
            </c:numRef>
          </c:val>
          <c:extLst>
            <c:ext xmlns:c16="http://schemas.microsoft.com/office/drawing/2014/chart" uri="{C3380CC4-5D6E-409C-BE32-E72D297353CC}">
              <c16:uniqueId val="{00000001-A674-44F7-B956-64B15D237556}"/>
            </c:ext>
          </c:extLst>
        </c:ser>
        <c:ser>
          <c:idx val="2"/>
          <c:order val="2"/>
          <c:tx>
            <c:strRef>
              <c:f>Sheet1!$D$1</c:f>
              <c:strCache>
                <c:ptCount val="1"/>
                <c:pt idx="0">
                  <c:v>2 ACEs</c:v>
                </c:pt>
              </c:strCache>
            </c:strRef>
          </c:tx>
          <c:spPr>
            <a:solidFill>
              <a:srgbClr val="7030A0"/>
            </a:solidFill>
            <a:ln>
              <a:noFill/>
            </a:ln>
            <a:effectLst/>
          </c:spPr>
          <c:invertIfNegative val="0"/>
          <c:cat>
            <c:strRef>
              <c:f>Sheet1!$A$2:$A$5</c:f>
              <c:strCache>
                <c:ptCount val="3"/>
                <c:pt idx="0">
                  <c:v>Early Smoking Initiation</c:v>
                </c:pt>
                <c:pt idx="1">
                  <c:v>Current Smoking</c:v>
                </c:pt>
                <c:pt idx="2">
                  <c:v>COPD</c:v>
                </c:pt>
              </c:strCache>
            </c:strRef>
          </c:cat>
          <c:val>
            <c:numRef>
              <c:f>Sheet1!$D$2:$D$5</c:f>
              <c:numCache>
                <c:formatCode>General</c:formatCode>
                <c:ptCount val="4"/>
                <c:pt idx="0">
                  <c:v>7.5</c:v>
                </c:pt>
                <c:pt idx="1">
                  <c:v>11.5</c:v>
                </c:pt>
                <c:pt idx="2">
                  <c:v>4.25</c:v>
                </c:pt>
              </c:numCache>
            </c:numRef>
          </c:val>
          <c:extLst>
            <c:ext xmlns:c16="http://schemas.microsoft.com/office/drawing/2014/chart" uri="{C3380CC4-5D6E-409C-BE32-E72D297353CC}">
              <c16:uniqueId val="{00000002-A674-44F7-B956-64B15D237556}"/>
            </c:ext>
          </c:extLst>
        </c:ser>
        <c:ser>
          <c:idx val="3"/>
          <c:order val="3"/>
          <c:tx>
            <c:strRef>
              <c:f>Sheet1!$E$1</c:f>
              <c:strCache>
                <c:ptCount val="1"/>
                <c:pt idx="0">
                  <c:v>3 ACEs</c:v>
                </c:pt>
              </c:strCache>
            </c:strRef>
          </c:tx>
          <c:spPr>
            <a:solidFill>
              <a:srgbClr val="FF00FF"/>
            </a:solidFill>
            <a:ln>
              <a:noFill/>
            </a:ln>
            <a:effectLst/>
          </c:spPr>
          <c:invertIfNegative val="0"/>
          <c:cat>
            <c:strRef>
              <c:f>Sheet1!$A$2:$A$5</c:f>
              <c:strCache>
                <c:ptCount val="3"/>
                <c:pt idx="0">
                  <c:v>Early Smoking Initiation</c:v>
                </c:pt>
                <c:pt idx="1">
                  <c:v>Current Smoking</c:v>
                </c:pt>
                <c:pt idx="2">
                  <c:v>COPD</c:v>
                </c:pt>
              </c:strCache>
            </c:strRef>
          </c:cat>
          <c:val>
            <c:numRef>
              <c:f>Sheet1!$E$2:$E$5</c:f>
              <c:numCache>
                <c:formatCode>General</c:formatCode>
                <c:ptCount val="4"/>
                <c:pt idx="0">
                  <c:v>8</c:v>
                </c:pt>
                <c:pt idx="1">
                  <c:v>16</c:v>
                </c:pt>
                <c:pt idx="2">
                  <c:v>8</c:v>
                </c:pt>
              </c:numCache>
            </c:numRef>
          </c:val>
          <c:extLst>
            <c:ext xmlns:c16="http://schemas.microsoft.com/office/drawing/2014/chart" uri="{C3380CC4-5D6E-409C-BE32-E72D297353CC}">
              <c16:uniqueId val="{00000003-A674-44F7-B956-64B15D237556}"/>
            </c:ext>
          </c:extLst>
        </c:ser>
        <c:ser>
          <c:idx val="4"/>
          <c:order val="4"/>
          <c:tx>
            <c:strRef>
              <c:f>Sheet1!$F$1</c:f>
              <c:strCache>
                <c:ptCount val="1"/>
                <c:pt idx="0">
                  <c:v>4 or more ACEs</c:v>
                </c:pt>
              </c:strCache>
            </c:strRef>
          </c:tx>
          <c:spPr>
            <a:solidFill>
              <a:srgbClr val="FF3300"/>
            </a:solidFill>
            <a:ln>
              <a:noFill/>
            </a:ln>
            <a:effectLst/>
          </c:spPr>
          <c:invertIfNegative val="0"/>
          <c:cat>
            <c:strRef>
              <c:f>Sheet1!$A$2:$A$5</c:f>
              <c:strCache>
                <c:ptCount val="3"/>
                <c:pt idx="0">
                  <c:v>Early Smoking Initiation</c:v>
                </c:pt>
                <c:pt idx="1">
                  <c:v>Current Smoking</c:v>
                </c:pt>
                <c:pt idx="2">
                  <c:v>COPD</c:v>
                </c:pt>
              </c:strCache>
            </c:strRef>
          </c:cat>
          <c:val>
            <c:numRef>
              <c:f>Sheet1!$F$2:$F$5</c:f>
              <c:numCache>
                <c:formatCode>General</c:formatCode>
                <c:ptCount val="4"/>
                <c:pt idx="0">
                  <c:v>12.5</c:v>
                </c:pt>
                <c:pt idx="1">
                  <c:v>17.600000000000001</c:v>
                </c:pt>
                <c:pt idx="2">
                  <c:v>8.25</c:v>
                </c:pt>
              </c:numCache>
            </c:numRef>
          </c:val>
          <c:extLst>
            <c:ext xmlns:c16="http://schemas.microsoft.com/office/drawing/2014/chart" uri="{C3380CC4-5D6E-409C-BE32-E72D297353CC}">
              <c16:uniqueId val="{00000004-A674-44F7-B956-64B15D237556}"/>
            </c:ext>
          </c:extLst>
        </c:ser>
        <c:dLbls>
          <c:showLegendKey val="0"/>
          <c:showVal val="0"/>
          <c:showCatName val="0"/>
          <c:showSerName val="0"/>
          <c:showPercent val="0"/>
          <c:showBubbleSize val="0"/>
        </c:dLbls>
        <c:gapWidth val="300"/>
        <c:axId val="2131233775"/>
        <c:axId val="2131238767"/>
      </c:barChart>
      <c:catAx>
        <c:axId val="2131233775"/>
        <c:scaling>
          <c:orientation val="minMax"/>
        </c:scaling>
        <c:delete val="0"/>
        <c:axPos val="b"/>
        <c:title>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238767"/>
        <c:crosses val="autoZero"/>
        <c:auto val="1"/>
        <c:lblAlgn val="ctr"/>
        <c:lblOffset val="100"/>
        <c:noMultiLvlLbl val="0"/>
      </c:catAx>
      <c:valAx>
        <c:axId val="2131238767"/>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233775"/>
        <c:crosses val="autoZero"/>
        <c:crossBetween val="between"/>
      </c:valAx>
      <c:spPr>
        <a:noFill/>
        <a:ln>
          <a:noFill/>
        </a:ln>
        <a:effectLst/>
      </c:spPr>
    </c:plotArea>
    <c:legend>
      <c:legendPos val="r"/>
      <c:layout>
        <c:manualLayout>
          <c:xMode val="edge"/>
          <c:yMode val="edge"/>
          <c:x val="0.65501882916809306"/>
          <c:y val="0.25728614968545305"/>
          <c:w val="0.17227585682224503"/>
          <c:h val="0.4387294206977256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aiandra GD" panose="020E0502030308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Women</c:v>
                </c:pt>
              </c:strCache>
            </c:strRef>
          </c:tx>
          <c:spPr>
            <a:solidFill>
              <a:srgbClr val="00B050"/>
            </a:solidFill>
            <a:ln>
              <a:noFill/>
            </a:ln>
            <a:effectLst/>
          </c:spPr>
          <c:invertIfNegative val="0"/>
          <c:cat>
            <c:strRef>
              <c:f>Sheet1!$A$2:$A$6</c:f>
              <c:strCache>
                <c:ptCount val="5"/>
                <c:pt idx="0">
                  <c:v>0 ACEs</c:v>
                </c:pt>
                <c:pt idx="1">
                  <c:v>1 ACE</c:v>
                </c:pt>
                <c:pt idx="2">
                  <c:v>2 ACEs</c:v>
                </c:pt>
                <c:pt idx="3">
                  <c:v>3 ACEs</c:v>
                </c:pt>
                <c:pt idx="4">
                  <c:v>4+ ACEs</c:v>
                </c:pt>
              </c:strCache>
            </c:strRef>
          </c:cat>
          <c:val>
            <c:numRef>
              <c:f>Sheet1!$B$2:$B$6</c:f>
              <c:numCache>
                <c:formatCode>General</c:formatCode>
                <c:ptCount val="5"/>
                <c:pt idx="0">
                  <c:v>18.5</c:v>
                </c:pt>
                <c:pt idx="1">
                  <c:v>23</c:v>
                </c:pt>
                <c:pt idx="2">
                  <c:v>38</c:v>
                </c:pt>
                <c:pt idx="3">
                  <c:v>41.5</c:v>
                </c:pt>
                <c:pt idx="4">
                  <c:v>60</c:v>
                </c:pt>
              </c:numCache>
            </c:numRef>
          </c:val>
          <c:extLst>
            <c:ext xmlns:c16="http://schemas.microsoft.com/office/drawing/2014/chart" uri="{C3380CC4-5D6E-409C-BE32-E72D297353CC}">
              <c16:uniqueId val="{00000000-8244-45DA-9EC5-D645C9A6033D}"/>
            </c:ext>
          </c:extLst>
        </c:ser>
        <c:ser>
          <c:idx val="1"/>
          <c:order val="1"/>
          <c:tx>
            <c:strRef>
              <c:f>Sheet1!$C$1</c:f>
              <c:strCache>
                <c:ptCount val="1"/>
                <c:pt idx="0">
                  <c:v>Men</c:v>
                </c:pt>
              </c:strCache>
            </c:strRef>
          </c:tx>
          <c:spPr>
            <a:solidFill>
              <a:srgbClr val="0091C4"/>
            </a:solidFill>
            <a:ln>
              <a:noFill/>
            </a:ln>
            <a:effectLst/>
          </c:spPr>
          <c:invertIfNegative val="0"/>
          <c:cat>
            <c:strRef>
              <c:f>Sheet1!$A$2:$A$6</c:f>
              <c:strCache>
                <c:ptCount val="5"/>
                <c:pt idx="0">
                  <c:v>0 ACEs</c:v>
                </c:pt>
                <c:pt idx="1">
                  <c:v>1 ACE</c:v>
                </c:pt>
                <c:pt idx="2">
                  <c:v>2 ACEs</c:v>
                </c:pt>
                <c:pt idx="3">
                  <c:v>3 ACEs</c:v>
                </c:pt>
                <c:pt idx="4">
                  <c:v>4+ ACEs</c:v>
                </c:pt>
              </c:strCache>
            </c:strRef>
          </c:cat>
          <c:val>
            <c:numRef>
              <c:f>Sheet1!$C$2:$C$6</c:f>
              <c:numCache>
                <c:formatCode>General</c:formatCode>
                <c:ptCount val="5"/>
                <c:pt idx="0">
                  <c:v>11.5</c:v>
                </c:pt>
                <c:pt idx="1">
                  <c:v>20</c:v>
                </c:pt>
                <c:pt idx="2">
                  <c:v>26</c:v>
                </c:pt>
                <c:pt idx="3">
                  <c:v>29.4</c:v>
                </c:pt>
                <c:pt idx="4">
                  <c:v>39</c:v>
                </c:pt>
              </c:numCache>
            </c:numRef>
          </c:val>
          <c:extLst>
            <c:ext xmlns:c16="http://schemas.microsoft.com/office/drawing/2014/chart" uri="{C3380CC4-5D6E-409C-BE32-E72D297353CC}">
              <c16:uniqueId val="{00000001-8244-45DA-9EC5-D645C9A6033D}"/>
            </c:ext>
          </c:extLst>
        </c:ser>
        <c:dLbls>
          <c:showLegendKey val="0"/>
          <c:showVal val="0"/>
          <c:showCatName val="0"/>
          <c:showSerName val="0"/>
          <c:showPercent val="0"/>
          <c:showBubbleSize val="0"/>
        </c:dLbls>
        <c:gapWidth val="219"/>
        <c:overlap val="-27"/>
        <c:axId val="1707162048"/>
        <c:axId val="1707160800"/>
      </c:barChart>
      <c:catAx>
        <c:axId val="170716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07160800"/>
        <c:crosses val="autoZero"/>
        <c:auto val="1"/>
        <c:lblAlgn val="ctr"/>
        <c:lblOffset val="100"/>
        <c:noMultiLvlLbl val="0"/>
      </c:catAx>
      <c:valAx>
        <c:axId val="1707160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07162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2CEB8-A192-4592-9B71-F6EE8CD3851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5DA00E76-E058-49EE-B78A-486470946D29}">
      <dgm:prSet/>
      <dgm:spPr/>
      <dgm:t>
        <a:bodyPr/>
        <a:lstStyle/>
        <a:p>
          <a:r>
            <a:rPr lang="en-US"/>
            <a:t>Child abuse</a:t>
          </a:r>
        </a:p>
      </dgm:t>
    </dgm:pt>
    <dgm:pt modelId="{95710249-DB5D-430B-8D73-4B4733D18BD9}" type="parTrans" cxnId="{7E24D48B-BBFF-4DCC-BEAF-3606F80CED27}">
      <dgm:prSet/>
      <dgm:spPr/>
      <dgm:t>
        <a:bodyPr/>
        <a:lstStyle/>
        <a:p>
          <a:endParaRPr lang="en-US"/>
        </a:p>
      </dgm:t>
    </dgm:pt>
    <dgm:pt modelId="{173C4DE7-878F-4B2F-9A70-EF60B44E02FF}" type="sibTrans" cxnId="{7E24D48B-BBFF-4DCC-BEAF-3606F80CED27}">
      <dgm:prSet/>
      <dgm:spPr/>
      <dgm:t>
        <a:bodyPr/>
        <a:lstStyle/>
        <a:p>
          <a:endParaRPr lang="en-US"/>
        </a:p>
      </dgm:t>
    </dgm:pt>
    <dgm:pt modelId="{90A25F37-0F34-450F-8A2F-4D282C5BE309}">
      <dgm:prSet/>
      <dgm:spPr/>
      <dgm:t>
        <a:bodyPr/>
        <a:lstStyle/>
        <a:p>
          <a:r>
            <a:rPr lang="en-US"/>
            <a:t>Child neglect</a:t>
          </a:r>
        </a:p>
      </dgm:t>
    </dgm:pt>
    <dgm:pt modelId="{9587DE7D-B500-4202-87A0-8825FF68D087}" type="parTrans" cxnId="{20CF4248-8FE3-4FAD-9FAD-B101FAE8E553}">
      <dgm:prSet/>
      <dgm:spPr/>
      <dgm:t>
        <a:bodyPr/>
        <a:lstStyle/>
        <a:p>
          <a:endParaRPr lang="en-US"/>
        </a:p>
      </dgm:t>
    </dgm:pt>
    <dgm:pt modelId="{C8A3CAF2-7C75-4DEA-B690-8867D0BEBBE9}" type="sibTrans" cxnId="{20CF4248-8FE3-4FAD-9FAD-B101FAE8E553}">
      <dgm:prSet/>
      <dgm:spPr/>
      <dgm:t>
        <a:bodyPr/>
        <a:lstStyle/>
        <a:p>
          <a:endParaRPr lang="en-US"/>
        </a:p>
      </dgm:t>
    </dgm:pt>
    <dgm:pt modelId="{B1B8044B-7E5E-4D02-827D-A525F2B104F0}">
      <dgm:prSet/>
      <dgm:spPr/>
      <dgm:t>
        <a:bodyPr/>
        <a:lstStyle/>
        <a:p>
          <a:r>
            <a:rPr lang="en-US"/>
            <a:t>Bullying</a:t>
          </a:r>
        </a:p>
      </dgm:t>
    </dgm:pt>
    <dgm:pt modelId="{96241B5C-4B54-4154-9293-AC4846275733}" type="parTrans" cxnId="{2123E85B-E969-4B6D-9667-74E30EC695C5}">
      <dgm:prSet/>
      <dgm:spPr/>
      <dgm:t>
        <a:bodyPr/>
        <a:lstStyle/>
        <a:p>
          <a:endParaRPr lang="en-US"/>
        </a:p>
      </dgm:t>
    </dgm:pt>
    <dgm:pt modelId="{38148312-6643-404E-B2BA-F907C82E4A71}" type="sibTrans" cxnId="{2123E85B-E969-4B6D-9667-74E30EC695C5}">
      <dgm:prSet/>
      <dgm:spPr/>
      <dgm:t>
        <a:bodyPr/>
        <a:lstStyle/>
        <a:p>
          <a:endParaRPr lang="en-US"/>
        </a:p>
      </dgm:t>
    </dgm:pt>
    <dgm:pt modelId="{816C7D6F-1919-4E9C-A2A5-69C10FC172A5}">
      <dgm:prSet/>
      <dgm:spPr/>
      <dgm:t>
        <a:bodyPr/>
        <a:lstStyle/>
        <a:p>
          <a:r>
            <a:rPr lang="en-US"/>
            <a:t>Physical abuse</a:t>
          </a:r>
        </a:p>
      </dgm:t>
    </dgm:pt>
    <dgm:pt modelId="{B13204B8-9C32-4B85-AF50-E93547351F7B}" type="parTrans" cxnId="{E9508E9F-2D51-4215-835C-929D56BE18B1}">
      <dgm:prSet/>
      <dgm:spPr/>
      <dgm:t>
        <a:bodyPr/>
        <a:lstStyle/>
        <a:p>
          <a:endParaRPr lang="en-US"/>
        </a:p>
      </dgm:t>
    </dgm:pt>
    <dgm:pt modelId="{BBB1090E-B703-46CA-AA0C-E5296160EE6E}" type="sibTrans" cxnId="{E9508E9F-2D51-4215-835C-929D56BE18B1}">
      <dgm:prSet/>
      <dgm:spPr/>
      <dgm:t>
        <a:bodyPr/>
        <a:lstStyle/>
        <a:p>
          <a:endParaRPr lang="en-US"/>
        </a:p>
      </dgm:t>
    </dgm:pt>
    <dgm:pt modelId="{4B5FCBE9-4B3A-4DEC-80D9-A50559C9B625}">
      <dgm:prSet/>
      <dgm:spPr/>
      <dgm:t>
        <a:bodyPr/>
        <a:lstStyle/>
        <a:p>
          <a:r>
            <a:rPr lang="en-US"/>
            <a:t>Domestic violence</a:t>
          </a:r>
        </a:p>
      </dgm:t>
    </dgm:pt>
    <dgm:pt modelId="{D0A36930-9757-4EEB-91B0-2C31557490FD}" type="parTrans" cxnId="{D8813B16-2E94-4993-9B84-09176725D630}">
      <dgm:prSet/>
      <dgm:spPr/>
      <dgm:t>
        <a:bodyPr/>
        <a:lstStyle/>
        <a:p>
          <a:endParaRPr lang="en-US"/>
        </a:p>
      </dgm:t>
    </dgm:pt>
    <dgm:pt modelId="{EF1444EF-41D1-4F33-BD24-3B79DE700966}" type="sibTrans" cxnId="{D8813B16-2E94-4993-9B84-09176725D630}">
      <dgm:prSet/>
      <dgm:spPr/>
      <dgm:t>
        <a:bodyPr/>
        <a:lstStyle/>
        <a:p>
          <a:endParaRPr lang="en-US"/>
        </a:p>
      </dgm:t>
    </dgm:pt>
    <dgm:pt modelId="{C35FA5AA-03ED-484B-A033-B61E55F57ECD}">
      <dgm:prSet/>
      <dgm:spPr/>
      <dgm:t>
        <a:bodyPr/>
        <a:lstStyle/>
        <a:p>
          <a:r>
            <a:rPr lang="en-US"/>
            <a:t>Violence in the community</a:t>
          </a:r>
        </a:p>
      </dgm:t>
    </dgm:pt>
    <dgm:pt modelId="{0E5071B3-546A-4E77-8F89-C10EB3D19F02}" type="parTrans" cxnId="{5FEDCF48-014C-4DD6-B5E9-75D2E2287DBF}">
      <dgm:prSet/>
      <dgm:spPr/>
      <dgm:t>
        <a:bodyPr/>
        <a:lstStyle/>
        <a:p>
          <a:endParaRPr lang="en-US"/>
        </a:p>
      </dgm:t>
    </dgm:pt>
    <dgm:pt modelId="{9ACF9457-58CB-4E69-98F5-88FA49145136}" type="sibTrans" cxnId="{5FEDCF48-014C-4DD6-B5E9-75D2E2287DBF}">
      <dgm:prSet/>
      <dgm:spPr/>
      <dgm:t>
        <a:bodyPr/>
        <a:lstStyle/>
        <a:p>
          <a:endParaRPr lang="en-US"/>
        </a:p>
      </dgm:t>
    </dgm:pt>
    <dgm:pt modelId="{27F285F3-CDDD-4BA2-BC98-E04A12A46202}">
      <dgm:prSet/>
      <dgm:spPr/>
      <dgm:t>
        <a:bodyPr/>
        <a:lstStyle/>
        <a:p>
          <a:r>
            <a:rPr lang="en-US"/>
            <a:t>Natural disasters</a:t>
          </a:r>
        </a:p>
      </dgm:t>
    </dgm:pt>
    <dgm:pt modelId="{9C5963EF-621B-4532-84BE-EFBBE57CC548}" type="parTrans" cxnId="{F2B40095-8474-4649-B24A-9B1DA033A26F}">
      <dgm:prSet/>
      <dgm:spPr/>
      <dgm:t>
        <a:bodyPr/>
        <a:lstStyle/>
        <a:p>
          <a:endParaRPr lang="en-US"/>
        </a:p>
      </dgm:t>
    </dgm:pt>
    <dgm:pt modelId="{41A499C7-AA88-4DB7-B3D5-7546EBD4FCF2}" type="sibTrans" cxnId="{F2B40095-8474-4649-B24A-9B1DA033A26F}">
      <dgm:prSet/>
      <dgm:spPr/>
      <dgm:t>
        <a:bodyPr/>
        <a:lstStyle/>
        <a:p>
          <a:endParaRPr lang="en-US"/>
        </a:p>
      </dgm:t>
    </dgm:pt>
    <dgm:pt modelId="{1551886E-A8F2-4D82-A97F-E7A776D47B0C}">
      <dgm:prSet/>
      <dgm:spPr/>
      <dgm:t>
        <a:bodyPr/>
        <a:lstStyle/>
        <a:p>
          <a:r>
            <a:rPr lang="en-US"/>
            <a:t>Medical trauma</a:t>
          </a:r>
        </a:p>
      </dgm:t>
    </dgm:pt>
    <dgm:pt modelId="{32881152-A7FE-4281-8653-D243398BA07B}" type="parTrans" cxnId="{1C17864F-92E0-4536-A64E-EBDF51A91EB7}">
      <dgm:prSet/>
      <dgm:spPr/>
      <dgm:t>
        <a:bodyPr/>
        <a:lstStyle/>
        <a:p>
          <a:endParaRPr lang="en-US"/>
        </a:p>
      </dgm:t>
    </dgm:pt>
    <dgm:pt modelId="{5FFE546F-E229-40B9-B560-0A67C5ABD2CB}" type="sibTrans" cxnId="{1C17864F-92E0-4536-A64E-EBDF51A91EB7}">
      <dgm:prSet/>
      <dgm:spPr/>
      <dgm:t>
        <a:bodyPr/>
        <a:lstStyle/>
        <a:p>
          <a:endParaRPr lang="en-US"/>
        </a:p>
      </dgm:t>
    </dgm:pt>
    <dgm:pt modelId="{856C359D-A691-4D5E-8F85-402131124F95}">
      <dgm:prSet/>
      <dgm:spPr/>
      <dgm:t>
        <a:bodyPr/>
        <a:lstStyle/>
        <a:p>
          <a:r>
            <a:rPr lang="en-US"/>
            <a:t>Sexual abuse</a:t>
          </a:r>
        </a:p>
      </dgm:t>
    </dgm:pt>
    <dgm:pt modelId="{26A93DDB-B965-4F11-9858-681EA1003C71}" type="parTrans" cxnId="{6FCADCD8-8DC7-435D-9CD4-D9DD83878AF7}">
      <dgm:prSet/>
      <dgm:spPr/>
      <dgm:t>
        <a:bodyPr/>
        <a:lstStyle/>
        <a:p>
          <a:endParaRPr lang="en-US"/>
        </a:p>
      </dgm:t>
    </dgm:pt>
    <dgm:pt modelId="{EFEF4D0E-5FB2-425B-BCDF-4E6DFAFEB4D8}" type="sibTrans" cxnId="{6FCADCD8-8DC7-435D-9CD4-D9DD83878AF7}">
      <dgm:prSet/>
      <dgm:spPr/>
      <dgm:t>
        <a:bodyPr/>
        <a:lstStyle/>
        <a:p>
          <a:endParaRPr lang="en-US"/>
        </a:p>
      </dgm:t>
    </dgm:pt>
    <dgm:pt modelId="{20480F77-8085-4438-B965-753CD27A00A4}">
      <dgm:prSet/>
      <dgm:spPr/>
      <dgm:t>
        <a:bodyPr/>
        <a:lstStyle/>
        <a:p>
          <a:r>
            <a:rPr lang="en-US"/>
            <a:t>Sex trafficking</a:t>
          </a:r>
        </a:p>
      </dgm:t>
    </dgm:pt>
    <dgm:pt modelId="{74B30895-AAB1-4EC8-8528-3848864247D5}" type="parTrans" cxnId="{9CDBF5F9-177B-4122-8DC5-872E64689596}">
      <dgm:prSet/>
      <dgm:spPr/>
      <dgm:t>
        <a:bodyPr/>
        <a:lstStyle/>
        <a:p>
          <a:endParaRPr lang="en-US"/>
        </a:p>
      </dgm:t>
    </dgm:pt>
    <dgm:pt modelId="{91EC64CE-3967-4498-A93E-C834D2E8AC6D}" type="sibTrans" cxnId="{9CDBF5F9-177B-4122-8DC5-872E64689596}">
      <dgm:prSet/>
      <dgm:spPr/>
      <dgm:t>
        <a:bodyPr/>
        <a:lstStyle/>
        <a:p>
          <a:endParaRPr lang="en-US"/>
        </a:p>
      </dgm:t>
    </dgm:pt>
    <dgm:pt modelId="{3E8DBF8C-4ECD-4B4C-AE64-F7022E00573A}">
      <dgm:prSet/>
      <dgm:spPr/>
      <dgm:t>
        <a:bodyPr/>
        <a:lstStyle/>
        <a:p>
          <a:r>
            <a:rPr lang="en-US"/>
            <a:t>Substance use</a:t>
          </a:r>
        </a:p>
      </dgm:t>
    </dgm:pt>
    <dgm:pt modelId="{B2FF2472-0F4E-41E6-A735-EC474FCA75E3}" type="parTrans" cxnId="{7A51307E-48B4-4D68-98CF-4D0819D3DF74}">
      <dgm:prSet/>
      <dgm:spPr/>
      <dgm:t>
        <a:bodyPr/>
        <a:lstStyle/>
        <a:p>
          <a:endParaRPr lang="en-US"/>
        </a:p>
      </dgm:t>
    </dgm:pt>
    <dgm:pt modelId="{C4F91E0D-76CA-417C-A3BE-3A4D61E2A3D3}" type="sibTrans" cxnId="{7A51307E-48B4-4D68-98CF-4D0819D3DF74}">
      <dgm:prSet/>
      <dgm:spPr/>
      <dgm:t>
        <a:bodyPr/>
        <a:lstStyle/>
        <a:p>
          <a:endParaRPr lang="en-US"/>
        </a:p>
      </dgm:t>
    </dgm:pt>
    <dgm:pt modelId="{F7CAB30C-7421-4289-B463-4F2D00B52783}">
      <dgm:prSet/>
      <dgm:spPr/>
      <dgm:t>
        <a:bodyPr/>
        <a:lstStyle/>
        <a:p>
          <a:r>
            <a:rPr lang="en-US"/>
            <a:t>Intimate partner violence</a:t>
          </a:r>
        </a:p>
      </dgm:t>
    </dgm:pt>
    <dgm:pt modelId="{C20A1304-1029-4683-B8BC-B4AFCEDD550F}" type="parTrans" cxnId="{E25A35F9-6D9B-4F61-8C5C-EA693E0643A7}">
      <dgm:prSet/>
      <dgm:spPr/>
      <dgm:t>
        <a:bodyPr/>
        <a:lstStyle/>
        <a:p>
          <a:endParaRPr lang="en-US"/>
        </a:p>
      </dgm:t>
    </dgm:pt>
    <dgm:pt modelId="{9454370F-C386-43F5-B6FE-CE7260B0DA73}" type="sibTrans" cxnId="{E25A35F9-6D9B-4F61-8C5C-EA693E0643A7}">
      <dgm:prSet/>
      <dgm:spPr/>
      <dgm:t>
        <a:bodyPr/>
        <a:lstStyle/>
        <a:p>
          <a:endParaRPr lang="en-US"/>
        </a:p>
      </dgm:t>
    </dgm:pt>
    <dgm:pt modelId="{1C8E38D8-4658-46EF-A6BD-F8A97688E852}">
      <dgm:prSet/>
      <dgm:spPr/>
      <dgm:t>
        <a:bodyPr/>
        <a:lstStyle/>
        <a:p>
          <a:r>
            <a:rPr lang="en-US"/>
            <a:t>Verbal abuse</a:t>
          </a:r>
        </a:p>
      </dgm:t>
    </dgm:pt>
    <dgm:pt modelId="{9C54A033-2BE6-456E-ADF5-239DD15C309D}" type="parTrans" cxnId="{9B2BA73E-BCED-4E8F-8AE9-A76CA8635088}">
      <dgm:prSet/>
      <dgm:spPr/>
      <dgm:t>
        <a:bodyPr/>
        <a:lstStyle/>
        <a:p>
          <a:endParaRPr lang="en-US"/>
        </a:p>
      </dgm:t>
    </dgm:pt>
    <dgm:pt modelId="{210756FB-B42D-4445-AEE1-1ADB6C97769A}" type="sibTrans" cxnId="{9B2BA73E-BCED-4E8F-8AE9-A76CA8635088}">
      <dgm:prSet/>
      <dgm:spPr/>
      <dgm:t>
        <a:bodyPr/>
        <a:lstStyle/>
        <a:p>
          <a:endParaRPr lang="en-US"/>
        </a:p>
      </dgm:t>
    </dgm:pt>
    <dgm:pt modelId="{E59D7DE6-2173-4384-88D9-35EB9314340D}">
      <dgm:prSet/>
      <dgm:spPr/>
      <dgm:t>
        <a:bodyPr/>
        <a:lstStyle/>
        <a:p>
          <a:r>
            <a:rPr lang="en-US"/>
            <a:t>Accidents</a:t>
          </a:r>
        </a:p>
      </dgm:t>
    </dgm:pt>
    <dgm:pt modelId="{389DC23D-F10F-456E-BB9B-BD7CECA18C8C}" type="parTrans" cxnId="{F33F8500-CBAF-4D8A-934C-B7FCFE0FEBB9}">
      <dgm:prSet/>
      <dgm:spPr/>
      <dgm:t>
        <a:bodyPr/>
        <a:lstStyle/>
        <a:p>
          <a:endParaRPr lang="en-US"/>
        </a:p>
      </dgm:t>
    </dgm:pt>
    <dgm:pt modelId="{AF819EC5-E192-4533-94D7-70B2B96DC1E8}" type="sibTrans" cxnId="{F33F8500-CBAF-4D8A-934C-B7FCFE0FEBB9}">
      <dgm:prSet/>
      <dgm:spPr/>
      <dgm:t>
        <a:bodyPr/>
        <a:lstStyle/>
        <a:p>
          <a:endParaRPr lang="en-US"/>
        </a:p>
      </dgm:t>
    </dgm:pt>
    <dgm:pt modelId="{01EB06C5-A476-4DBB-9EED-D051D526DFB9}">
      <dgm:prSet/>
      <dgm:spPr/>
      <dgm:t>
        <a:bodyPr/>
        <a:lstStyle/>
        <a:p>
          <a:r>
            <a:rPr lang="en-US"/>
            <a:t>War</a:t>
          </a:r>
        </a:p>
      </dgm:t>
    </dgm:pt>
    <dgm:pt modelId="{40A0114A-61D4-41E5-862F-562F9E597374}" type="parTrans" cxnId="{4F8A88CE-6E9C-4A6F-8295-A81E3D7128FD}">
      <dgm:prSet/>
      <dgm:spPr/>
      <dgm:t>
        <a:bodyPr/>
        <a:lstStyle/>
        <a:p>
          <a:endParaRPr lang="en-US"/>
        </a:p>
      </dgm:t>
    </dgm:pt>
    <dgm:pt modelId="{4B993593-A39F-4CBE-9497-AC60FC96EDD0}" type="sibTrans" cxnId="{4F8A88CE-6E9C-4A6F-8295-A81E3D7128FD}">
      <dgm:prSet/>
      <dgm:spPr/>
      <dgm:t>
        <a:bodyPr/>
        <a:lstStyle/>
        <a:p>
          <a:endParaRPr lang="en-US"/>
        </a:p>
      </dgm:t>
    </dgm:pt>
    <dgm:pt modelId="{A3A24050-8809-4336-ACB7-CF2521536D7F}">
      <dgm:prSet/>
      <dgm:spPr/>
      <dgm:t>
        <a:bodyPr/>
        <a:lstStyle/>
        <a:p>
          <a:r>
            <a:rPr lang="en-US"/>
            <a:t>Refugee trauma</a:t>
          </a:r>
        </a:p>
      </dgm:t>
    </dgm:pt>
    <dgm:pt modelId="{D16EBF09-E566-4516-A77A-FE590DFA070D}" type="parTrans" cxnId="{0A90B661-5830-4C0E-9046-5AAE8B6234AF}">
      <dgm:prSet/>
      <dgm:spPr/>
      <dgm:t>
        <a:bodyPr/>
        <a:lstStyle/>
        <a:p>
          <a:endParaRPr lang="en-US"/>
        </a:p>
      </dgm:t>
    </dgm:pt>
    <dgm:pt modelId="{BBD5C423-A48B-4ADC-BC4C-E5048C2901F2}" type="sibTrans" cxnId="{0A90B661-5830-4C0E-9046-5AAE8B6234AF}">
      <dgm:prSet/>
      <dgm:spPr/>
      <dgm:t>
        <a:bodyPr/>
        <a:lstStyle/>
        <a:p>
          <a:endParaRPr lang="en-US"/>
        </a:p>
      </dgm:t>
    </dgm:pt>
    <dgm:pt modelId="{CDC7981B-2943-47AD-AB68-A5927E65A731}">
      <dgm:prSet/>
      <dgm:spPr/>
      <dgm:t>
        <a:bodyPr/>
        <a:lstStyle/>
        <a:p>
          <a:r>
            <a:rPr lang="en-US"/>
            <a:t>Terrorism</a:t>
          </a:r>
        </a:p>
      </dgm:t>
    </dgm:pt>
    <dgm:pt modelId="{200B2A25-6AE0-447B-B53C-76D08CA83078}" type="parTrans" cxnId="{26586B54-F7FF-4A26-BFCA-963FF62E3C6B}">
      <dgm:prSet/>
      <dgm:spPr/>
      <dgm:t>
        <a:bodyPr/>
        <a:lstStyle/>
        <a:p>
          <a:endParaRPr lang="en-US"/>
        </a:p>
      </dgm:t>
    </dgm:pt>
    <dgm:pt modelId="{B04A1832-0CB7-4BD1-BA43-E95147238752}" type="sibTrans" cxnId="{26586B54-F7FF-4A26-BFCA-963FF62E3C6B}">
      <dgm:prSet/>
      <dgm:spPr/>
      <dgm:t>
        <a:bodyPr/>
        <a:lstStyle/>
        <a:p>
          <a:endParaRPr lang="en-US"/>
        </a:p>
      </dgm:t>
    </dgm:pt>
    <dgm:pt modelId="{79ECAD8E-8DBE-4AEB-AE28-E2DF53ECC1B5}">
      <dgm:prSet/>
      <dgm:spPr/>
      <dgm:t>
        <a:bodyPr/>
        <a:lstStyle/>
        <a:p>
          <a:r>
            <a:rPr lang="en-US"/>
            <a:t>Traumatic grief</a:t>
          </a:r>
        </a:p>
      </dgm:t>
    </dgm:pt>
    <dgm:pt modelId="{3F8B9436-36F3-46DC-92B5-2B615E77DDFD}" type="parTrans" cxnId="{69890831-A5DF-493D-984C-3FFD7E0909BA}">
      <dgm:prSet/>
      <dgm:spPr/>
      <dgm:t>
        <a:bodyPr/>
        <a:lstStyle/>
        <a:p>
          <a:endParaRPr lang="en-US"/>
        </a:p>
      </dgm:t>
    </dgm:pt>
    <dgm:pt modelId="{E5DEC8C7-239C-476F-A79F-81E23FB0727D}" type="sibTrans" cxnId="{69890831-A5DF-493D-984C-3FFD7E0909BA}">
      <dgm:prSet/>
      <dgm:spPr/>
      <dgm:t>
        <a:bodyPr/>
        <a:lstStyle/>
        <a:p>
          <a:endParaRPr lang="en-US"/>
        </a:p>
      </dgm:t>
    </dgm:pt>
    <dgm:pt modelId="{B731FDA1-9D25-4EC4-9E97-A620BA84B443}">
      <dgm:prSet/>
      <dgm:spPr/>
      <dgm:t>
        <a:bodyPr/>
        <a:lstStyle/>
        <a:p>
          <a:r>
            <a:rPr lang="en-US"/>
            <a:t>Intergenerational trauma</a:t>
          </a:r>
        </a:p>
      </dgm:t>
    </dgm:pt>
    <dgm:pt modelId="{5930A860-C1C4-4A4F-8A58-FF082D007396}" type="parTrans" cxnId="{E0883D4D-EA06-4F3B-B77B-70DAE4B45078}">
      <dgm:prSet/>
      <dgm:spPr/>
      <dgm:t>
        <a:bodyPr/>
        <a:lstStyle/>
        <a:p>
          <a:endParaRPr lang="en-US"/>
        </a:p>
      </dgm:t>
    </dgm:pt>
    <dgm:pt modelId="{B10DA119-A03E-46E0-A267-BF920CCCF5B8}" type="sibTrans" cxnId="{E0883D4D-EA06-4F3B-B77B-70DAE4B45078}">
      <dgm:prSet/>
      <dgm:spPr/>
      <dgm:t>
        <a:bodyPr/>
        <a:lstStyle/>
        <a:p>
          <a:endParaRPr lang="en-US"/>
        </a:p>
      </dgm:t>
    </dgm:pt>
    <dgm:pt modelId="{0C71E9C2-2794-4924-9B72-022DC5634B98}" type="pres">
      <dgm:prSet presAssocID="{1E92CEB8-A192-4592-9B71-F6EE8CD3851D}" presName="diagram" presStyleCnt="0">
        <dgm:presLayoutVars>
          <dgm:dir/>
          <dgm:resizeHandles val="exact"/>
        </dgm:presLayoutVars>
      </dgm:prSet>
      <dgm:spPr/>
    </dgm:pt>
    <dgm:pt modelId="{65B509D9-1AA2-48E1-BBEB-AE6591558582}" type="pres">
      <dgm:prSet presAssocID="{5DA00E76-E058-49EE-B78A-486470946D29}" presName="node" presStyleLbl="node1" presStyleIdx="0" presStyleCnt="19">
        <dgm:presLayoutVars>
          <dgm:bulletEnabled val="1"/>
        </dgm:presLayoutVars>
      </dgm:prSet>
      <dgm:spPr/>
    </dgm:pt>
    <dgm:pt modelId="{C3A73017-58E3-474B-B67E-9BC2A73F81B1}" type="pres">
      <dgm:prSet presAssocID="{173C4DE7-878F-4B2F-9A70-EF60B44E02FF}" presName="sibTrans" presStyleCnt="0"/>
      <dgm:spPr/>
    </dgm:pt>
    <dgm:pt modelId="{F66348C4-115E-4551-B716-A4550A27D647}" type="pres">
      <dgm:prSet presAssocID="{90A25F37-0F34-450F-8A2F-4D282C5BE309}" presName="node" presStyleLbl="node1" presStyleIdx="1" presStyleCnt="19">
        <dgm:presLayoutVars>
          <dgm:bulletEnabled val="1"/>
        </dgm:presLayoutVars>
      </dgm:prSet>
      <dgm:spPr/>
    </dgm:pt>
    <dgm:pt modelId="{872346BB-6331-4655-9A40-5B6FAA21D8E6}" type="pres">
      <dgm:prSet presAssocID="{C8A3CAF2-7C75-4DEA-B690-8867D0BEBBE9}" presName="sibTrans" presStyleCnt="0"/>
      <dgm:spPr/>
    </dgm:pt>
    <dgm:pt modelId="{78C5A97F-C8A0-4CDC-BC5D-A6354562E00C}" type="pres">
      <dgm:prSet presAssocID="{B1B8044B-7E5E-4D02-827D-A525F2B104F0}" presName="node" presStyleLbl="node1" presStyleIdx="2" presStyleCnt="19">
        <dgm:presLayoutVars>
          <dgm:bulletEnabled val="1"/>
        </dgm:presLayoutVars>
      </dgm:prSet>
      <dgm:spPr/>
    </dgm:pt>
    <dgm:pt modelId="{AB6D4B18-FCCC-4523-8922-2DC2371462FD}" type="pres">
      <dgm:prSet presAssocID="{38148312-6643-404E-B2BA-F907C82E4A71}" presName="sibTrans" presStyleCnt="0"/>
      <dgm:spPr/>
    </dgm:pt>
    <dgm:pt modelId="{BB47FD77-6BD5-4C13-9579-A0267693AF15}" type="pres">
      <dgm:prSet presAssocID="{816C7D6F-1919-4E9C-A2A5-69C10FC172A5}" presName="node" presStyleLbl="node1" presStyleIdx="3" presStyleCnt="19">
        <dgm:presLayoutVars>
          <dgm:bulletEnabled val="1"/>
        </dgm:presLayoutVars>
      </dgm:prSet>
      <dgm:spPr/>
    </dgm:pt>
    <dgm:pt modelId="{8BD6DD9E-57E7-4DA8-AA76-E31065555288}" type="pres">
      <dgm:prSet presAssocID="{BBB1090E-B703-46CA-AA0C-E5296160EE6E}" presName="sibTrans" presStyleCnt="0"/>
      <dgm:spPr/>
    </dgm:pt>
    <dgm:pt modelId="{1E0678AD-A6C0-44F2-9363-2B8EB4713697}" type="pres">
      <dgm:prSet presAssocID="{4B5FCBE9-4B3A-4DEC-80D9-A50559C9B625}" presName="node" presStyleLbl="node1" presStyleIdx="4" presStyleCnt="19">
        <dgm:presLayoutVars>
          <dgm:bulletEnabled val="1"/>
        </dgm:presLayoutVars>
      </dgm:prSet>
      <dgm:spPr/>
    </dgm:pt>
    <dgm:pt modelId="{5E3BE493-B95C-4225-8298-39524D1B9334}" type="pres">
      <dgm:prSet presAssocID="{EF1444EF-41D1-4F33-BD24-3B79DE700966}" presName="sibTrans" presStyleCnt="0"/>
      <dgm:spPr/>
    </dgm:pt>
    <dgm:pt modelId="{2D718121-1694-458E-8162-1A02EEDA0125}" type="pres">
      <dgm:prSet presAssocID="{C35FA5AA-03ED-484B-A033-B61E55F57ECD}" presName="node" presStyleLbl="node1" presStyleIdx="5" presStyleCnt="19">
        <dgm:presLayoutVars>
          <dgm:bulletEnabled val="1"/>
        </dgm:presLayoutVars>
      </dgm:prSet>
      <dgm:spPr/>
    </dgm:pt>
    <dgm:pt modelId="{DB6AA2E9-966A-48A1-ADA6-8236F33EFB49}" type="pres">
      <dgm:prSet presAssocID="{9ACF9457-58CB-4E69-98F5-88FA49145136}" presName="sibTrans" presStyleCnt="0"/>
      <dgm:spPr/>
    </dgm:pt>
    <dgm:pt modelId="{B15AFB18-0E4E-4AAA-BBD2-3435DE534E72}" type="pres">
      <dgm:prSet presAssocID="{27F285F3-CDDD-4BA2-BC98-E04A12A46202}" presName="node" presStyleLbl="node1" presStyleIdx="6" presStyleCnt="19">
        <dgm:presLayoutVars>
          <dgm:bulletEnabled val="1"/>
        </dgm:presLayoutVars>
      </dgm:prSet>
      <dgm:spPr/>
    </dgm:pt>
    <dgm:pt modelId="{4D26355A-5E77-4BCB-9913-6DF226A10A5A}" type="pres">
      <dgm:prSet presAssocID="{41A499C7-AA88-4DB7-B3D5-7546EBD4FCF2}" presName="sibTrans" presStyleCnt="0"/>
      <dgm:spPr/>
    </dgm:pt>
    <dgm:pt modelId="{86A16D38-ECF1-47D9-896C-69F20BB3338B}" type="pres">
      <dgm:prSet presAssocID="{1551886E-A8F2-4D82-A97F-E7A776D47B0C}" presName="node" presStyleLbl="node1" presStyleIdx="7" presStyleCnt="19">
        <dgm:presLayoutVars>
          <dgm:bulletEnabled val="1"/>
        </dgm:presLayoutVars>
      </dgm:prSet>
      <dgm:spPr/>
    </dgm:pt>
    <dgm:pt modelId="{DE806315-BBBF-400E-923D-4782FC7B54C9}" type="pres">
      <dgm:prSet presAssocID="{5FFE546F-E229-40B9-B560-0A67C5ABD2CB}" presName="sibTrans" presStyleCnt="0"/>
      <dgm:spPr/>
    </dgm:pt>
    <dgm:pt modelId="{FFF3C3F4-CC7F-4857-A727-61033B83CF12}" type="pres">
      <dgm:prSet presAssocID="{856C359D-A691-4D5E-8F85-402131124F95}" presName="node" presStyleLbl="node1" presStyleIdx="8" presStyleCnt="19">
        <dgm:presLayoutVars>
          <dgm:bulletEnabled val="1"/>
        </dgm:presLayoutVars>
      </dgm:prSet>
      <dgm:spPr/>
    </dgm:pt>
    <dgm:pt modelId="{FBFA3F6C-D438-41F6-AA1A-5476E0FFA57B}" type="pres">
      <dgm:prSet presAssocID="{EFEF4D0E-5FB2-425B-BCDF-4E6DFAFEB4D8}" presName="sibTrans" presStyleCnt="0"/>
      <dgm:spPr/>
    </dgm:pt>
    <dgm:pt modelId="{29004B40-D7D8-49FE-9434-CF0F36BB0AED}" type="pres">
      <dgm:prSet presAssocID="{20480F77-8085-4438-B965-753CD27A00A4}" presName="node" presStyleLbl="node1" presStyleIdx="9" presStyleCnt="19">
        <dgm:presLayoutVars>
          <dgm:bulletEnabled val="1"/>
        </dgm:presLayoutVars>
      </dgm:prSet>
      <dgm:spPr/>
    </dgm:pt>
    <dgm:pt modelId="{EBDD5657-F5C5-4F95-8CE7-577E64C15A37}" type="pres">
      <dgm:prSet presAssocID="{91EC64CE-3967-4498-A93E-C834D2E8AC6D}" presName="sibTrans" presStyleCnt="0"/>
      <dgm:spPr/>
    </dgm:pt>
    <dgm:pt modelId="{3040E327-C745-457A-A4E5-CCE51919A9AA}" type="pres">
      <dgm:prSet presAssocID="{3E8DBF8C-4ECD-4B4C-AE64-F7022E00573A}" presName="node" presStyleLbl="node1" presStyleIdx="10" presStyleCnt="19">
        <dgm:presLayoutVars>
          <dgm:bulletEnabled val="1"/>
        </dgm:presLayoutVars>
      </dgm:prSet>
      <dgm:spPr/>
    </dgm:pt>
    <dgm:pt modelId="{0B8E8DD8-5616-41B0-B735-8254A16DC07A}" type="pres">
      <dgm:prSet presAssocID="{C4F91E0D-76CA-417C-A3BE-3A4D61E2A3D3}" presName="sibTrans" presStyleCnt="0"/>
      <dgm:spPr/>
    </dgm:pt>
    <dgm:pt modelId="{819EF171-3CA7-4FBC-B0E3-2E476A929411}" type="pres">
      <dgm:prSet presAssocID="{F7CAB30C-7421-4289-B463-4F2D00B52783}" presName="node" presStyleLbl="node1" presStyleIdx="11" presStyleCnt="19">
        <dgm:presLayoutVars>
          <dgm:bulletEnabled val="1"/>
        </dgm:presLayoutVars>
      </dgm:prSet>
      <dgm:spPr/>
    </dgm:pt>
    <dgm:pt modelId="{1B1585D0-7DDE-49E2-9255-3CF41BD792F9}" type="pres">
      <dgm:prSet presAssocID="{9454370F-C386-43F5-B6FE-CE7260B0DA73}" presName="sibTrans" presStyleCnt="0"/>
      <dgm:spPr/>
    </dgm:pt>
    <dgm:pt modelId="{4564F8ED-5F6E-4B7C-8DF1-FA02D1684FDE}" type="pres">
      <dgm:prSet presAssocID="{1C8E38D8-4658-46EF-A6BD-F8A97688E852}" presName="node" presStyleLbl="node1" presStyleIdx="12" presStyleCnt="19">
        <dgm:presLayoutVars>
          <dgm:bulletEnabled val="1"/>
        </dgm:presLayoutVars>
      </dgm:prSet>
      <dgm:spPr/>
    </dgm:pt>
    <dgm:pt modelId="{722D337A-68E6-4E00-9810-4DD4919E8D3A}" type="pres">
      <dgm:prSet presAssocID="{210756FB-B42D-4445-AEE1-1ADB6C97769A}" presName="sibTrans" presStyleCnt="0"/>
      <dgm:spPr/>
    </dgm:pt>
    <dgm:pt modelId="{FDCB7914-6A0A-4FB6-A642-7FCFDA7336BB}" type="pres">
      <dgm:prSet presAssocID="{E59D7DE6-2173-4384-88D9-35EB9314340D}" presName="node" presStyleLbl="node1" presStyleIdx="13" presStyleCnt="19">
        <dgm:presLayoutVars>
          <dgm:bulletEnabled val="1"/>
        </dgm:presLayoutVars>
      </dgm:prSet>
      <dgm:spPr/>
    </dgm:pt>
    <dgm:pt modelId="{6B214E15-FC94-45EA-87EE-65C9D55711C1}" type="pres">
      <dgm:prSet presAssocID="{AF819EC5-E192-4533-94D7-70B2B96DC1E8}" presName="sibTrans" presStyleCnt="0"/>
      <dgm:spPr/>
    </dgm:pt>
    <dgm:pt modelId="{7D9D5900-AC10-4C39-BD8F-317211D76366}" type="pres">
      <dgm:prSet presAssocID="{01EB06C5-A476-4DBB-9EED-D051D526DFB9}" presName="node" presStyleLbl="node1" presStyleIdx="14" presStyleCnt="19">
        <dgm:presLayoutVars>
          <dgm:bulletEnabled val="1"/>
        </dgm:presLayoutVars>
      </dgm:prSet>
      <dgm:spPr/>
    </dgm:pt>
    <dgm:pt modelId="{DE197D25-87D9-49FD-A1D8-A2B9360B8401}" type="pres">
      <dgm:prSet presAssocID="{4B993593-A39F-4CBE-9497-AC60FC96EDD0}" presName="sibTrans" presStyleCnt="0"/>
      <dgm:spPr/>
    </dgm:pt>
    <dgm:pt modelId="{8523737A-279E-41D3-BB1D-5A08EBF2F590}" type="pres">
      <dgm:prSet presAssocID="{A3A24050-8809-4336-ACB7-CF2521536D7F}" presName="node" presStyleLbl="node1" presStyleIdx="15" presStyleCnt="19">
        <dgm:presLayoutVars>
          <dgm:bulletEnabled val="1"/>
        </dgm:presLayoutVars>
      </dgm:prSet>
      <dgm:spPr/>
    </dgm:pt>
    <dgm:pt modelId="{75CF0B78-AF2A-4B3C-8CE8-057D65D18AFA}" type="pres">
      <dgm:prSet presAssocID="{BBD5C423-A48B-4ADC-BC4C-E5048C2901F2}" presName="sibTrans" presStyleCnt="0"/>
      <dgm:spPr/>
    </dgm:pt>
    <dgm:pt modelId="{43A2CF4B-8168-4FC1-9B6B-EEBEB3124FFF}" type="pres">
      <dgm:prSet presAssocID="{CDC7981B-2943-47AD-AB68-A5927E65A731}" presName="node" presStyleLbl="node1" presStyleIdx="16" presStyleCnt="19">
        <dgm:presLayoutVars>
          <dgm:bulletEnabled val="1"/>
        </dgm:presLayoutVars>
      </dgm:prSet>
      <dgm:spPr/>
    </dgm:pt>
    <dgm:pt modelId="{22224C98-ADC3-452F-B665-16435D9780BA}" type="pres">
      <dgm:prSet presAssocID="{B04A1832-0CB7-4BD1-BA43-E95147238752}" presName="sibTrans" presStyleCnt="0"/>
      <dgm:spPr/>
    </dgm:pt>
    <dgm:pt modelId="{50B00F45-16DE-4362-9B0D-86171CFB6F4A}" type="pres">
      <dgm:prSet presAssocID="{79ECAD8E-8DBE-4AEB-AE28-E2DF53ECC1B5}" presName="node" presStyleLbl="node1" presStyleIdx="17" presStyleCnt="19">
        <dgm:presLayoutVars>
          <dgm:bulletEnabled val="1"/>
        </dgm:presLayoutVars>
      </dgm:prSet>
      <dgm:spPr/>
    </dgm:pt>
    <dgm:pt modelId="{030BBAFC-87B6-4526-8E3C-7678D0FD5036}" type="pres">
      <dgm:prSet presAssocID="{E5DEC8C7-239C-476F-A79F-81E23FB0727D}" presName="sibTrans" presStyleCnt="0"/>
      <dgm:spPr/>
    </dgm:pt>
    <dgm:pt modelId="{102DBC9F-7545-4BE1-8FA4-9A053E6ADFDA}" type="pres">
      <dgm:prSet presAssocID="{B731FDA1-9D25-4EC4-9E97-A620BA84B443}" presName="node" presStyleLbl="node1" presStyleIdx="18" presStyleCnt="19">
        <dgm:presLayoutVars>
          <dgm:bulletEnabled val="1"/>
        </dgm:presLayoutVars>
      </dgm:prSet>
      <dgm:spPr/>
    </dgm:pt>
  </dgm:ptLst>
  <dgm:cxnLst>
    <dgm:cxn modelId="{F33F8500-CBAF-4D8A-934C-B7FCFE0FEBB9}" srcId="{1E92CEB8-A192-4592-9B71-F6EE8CD3851D}" destId="{E59D7DE6-2173-4384-88D9-35EB9314340D}" srcOrd="13" destOrd="0" parTransId="{389DC23D-F10F-456E-BB9B-BD7CECA18C8C}" sibTransId="{AF819EC5-E192-4533-94D7-70B2B96DC1E8}"/>
    <dgm:cxn modelId="{D8813B16-2E94-4993-9B84-09176725D630}" srcId="{1E92CEB8-A192-4592-9B71-F6EE8CD3851D}" destId="{4B5FCBE9-4B3A-4DEC-80D9-A50559C9B625}" srcOrd="4" destOrd="0" parTransId="{D0A36930-9757-4EEB-91B0-2C31557490FD}" sibTransId="{EF1444EF-41D1-4F33-BD24-3B79DE700966}"/>
    <dgm:cxn modelId="{ED8C5818-5583-465D-A7FA-16C1228489DB}" type="presOf" srcId="{27F285F3-CDDD-4BA2-BC98-E04A12A46202}" destId="{B15AFB18-0E4E-4AAA-BBD2-3435DE534E72}" srcOrd="0" destOrd="0" presId="urn:microsoft.com/office/officeart/2005/8/layout/default"/>
    <dgm:cxn modelId="{6C4A3821-17CE-4921-B838-AF900EC60295}" type="presOf" srcId="{5DA00E76-E058-49EE-B78A-486470946D29}" destId="{65B509D9-1AA2-48E1-BBEB-AE6591558582}" srcOrd="0" destOrd="0" presId="urn:microsoft.com/office/officeart/2005/8/layout/default"/>
    <dgm:cxn modelId="{5BA0AF26-4522-44BB-98F9-52B4AF50E11A}" type="presOf" srcId="{1C8E38D8-4658-46EF-A6BD-F8A97688E852}" destId="{4564F8ED-5F6E-4B7C-8DF1-FA02D1684FDE}" srcOrd="0" destOrd="0" presId="urn:microsoft.com/office/officeart/2005/8/layout/default"/>
    <dgm:cxn modelId="{69890831-A5DF-493D-984C-3FFD7E0909BA}" srcId="{1E92CEB8-A192-4592-9B71-F6EE8CD3851D}" destId="{79ECAD8E-8DBE-4AEB-AE28-E2DF53ECC1B5}" srcOrd="17" destOrd="0" parTransId="{3F8B9436-36F3-46DC-92B5-2B615E77DDFD}" sibTransId="{E5DEC8C7-239C-476F-A79F-81E23FB0727D}"/>
    <dgm:cxn modelId="{498BD333-0A5B-49ED-B92A-5ECD66FDA1FB}" type="presOf" srcId="{79ECAD8E-8DBE-4AEB-AE28-E2DF53ECC1B5}" destId="{50B00F45-16DE-4362-9B0D-86171CFB6F4A}" srcOrd="0" destOrd="0" presId="urn:microsoft.com/office/officeart/2005/8/layout/default"/>
    <dgm:cxn modelId="{CB8DF935-9AE6-42B4-8BB8-B28A76118477}" type="presOf" srcId="{816C7D6F-1919-4E9C-A2A5-69C10FC172A5}" destId="{BB47FD77-6BD5-4C13-9579-A0267693AF15}" srcOrd="0" destOrd="0" presId="urn:microsoft.com/office/officeart/2005/8/layout/default"/>
    <dgm:cxn modelId="{CC9BC336-FB0B-4CD0-8A90-D991C8FE9AEB}" type="presOf" srcId="{A3A24050-8809-4336-ACB7-CF2521536D7F}" destId="{8523737A-279E-41D3-BB1D-5A08EBF2F590}" srcOrd="0" destOrd="0" presId="urn:microsoft.com/office/officeart/2005/8/layout/default"/>
    <dgm:cxn modelId="{9B2BA73E-BCED-4E8F-8AE9-A76CA8635088}" srcId="{1E92CEB8-A192-4592-9B71-F6EE8CD3851D}" destId="{1C8E38D8-4658-46EF-A6BD-F8A97688E852}" srcOrd="12" destOrd="0" parTransId="{9C54A033-2BE6-456E-ADF5-239DD15C309D}" sibTransId="{210756FB-B42D-4445-AEE1-1ADB6C97769A}"/>
    <dgm:cxn modelId="{2123E85B-E969-4B6D-9667-74E30EC695C5}" srcId="{1E92CEB8-A192-4592-9B71-F6EE8CD3851D}" destId="{B1B8044B-7E5E-4D02-827D-A525F2B104F0}" srcOrd="2" destOrd="0" parTransId="{96241B5C-4B54-4154-9293-AC4846275733}" sibTransId="{38148312-6643-404E-B2BA-F907C82E4A71}"/>
    <dgm:cxn modelId="{0A90B661-5830-4C0E-9046-5AAE8B6234AF}" srcId="{1E92CEB8-A192-4592-9B71-F6EE8CD3851D}" destId="{A3A24050-8809-4336-ACB7-CF2521536D7F}" srcOrd="15" destOrd="0" parTransId="{D16EBF09-E566-4516-A77A-FE590DFA070D}" sibTransId="{BBD5C423-A48B-4ADC-BC4C-E5048C2901F2}"/>
    <dgm:cxn modelId="{66610C42-4DD4-457E-B5BB-FE8368067009}" type="presOf" srcId="{856C359D-A691-4D5E-8F85-402131124F95}" destId="{FFF3C3F4-CC7F-4857-A727-61033B83CF12}" srcOrd="0" destOrd="0" presId="urn:microsoft.com/office/officeart/2005/8/layout/default"/>
    <dgm:cxn modelId="{62DC5462-BF5C-4520-8447-8D4FD7369637}" type="presOf" srcId="{E59D7DE6-2173-4384-88D9-35EB9314340D}" destId="{FDCB7914-6A0A-4FB6-A642-7FCFDA7336BB}" srcOrd="0" destOrd="0" presId="urn:microsoft.com/office/officeart/2005/8/layout/default"/>
    <dgm:cxn modelId="{20CF4248-8FE3-4FAD-9FAD-B101FAE8E553}" srcId="{1E92CEB8-A192-4592-9B71-F6EE8CD3851D}" destId="{90A25F37-0F34-450F-8A2F-4D282C5BE309}" srcOrd="1" destOrd="0" parTransId="{9587DE7D-B500-4202-87A0-8825FF68D087}" sibTransId="{C8A3CAF2-7C75-4DEA-B690-8867D0BEBBE9}"/>
    <dgm:cxn modelId="{5FEDCF48-014C-4DD6-B5E9-75D2E2287DBF}" srcId="{1E92CEB8-A192-4592-9B71-F6EE8CD3851D}" destId="{C35FA5AA-03ED-484B-A033-B61E55F57ECD}" srcOrd="5" destOrd="0" parTransId="{0E5071B3-546A-4E77-8F89-C10EB3D19F02}" sibTransId="{9ACF9457-58CB-4E69-98F5-88FA49145136}"/>
    <dgm:cxn modelId="{E0883D4D-EA06-4F3B-B77B-70DAE4B45078}" srcId="{1E92CEB8-A192-4592-9B71-F6EE8CD3851D}" destId="{B731FDA1-9D25-4EC4-9E97-A620BA84B443}" srcOrd="18" destOrd="0" parTransId="{5930A860-C1C4-4A4F-8A58-FF082D007396}" sibTransId="{B10DA119-A03E-46E0-A267-BF920CCCF5B8}"/>
    <dgm:cxn modelId="{1C17864F-92E0-4536-A64E-EBDF51A91EB7}" srcId="{1E92CEB8-A192-4592-9B71-F6EE8CD3851D}" destId="{1551886E-A8F2-4D82-A97F-E7A776D47B0C}" srcOrd="7" destOrd="0" parTransId="{32881152-A7FE-4281-8653-D243398BA07B}" sibTransId="{5FFE546F-E229-40B9-B560-0A67C5ABD2CB}"/>
    <dgm:cxn modelId="{26586B54-F7FF-4A26-BFCA-963FF62E3C6B}" srcId="{1E92CEB8-A192-4592-9B71-F6EE8CD3851D}" destId="{CDC7981B-2943-47AD-AB68-A5927E65A731}" srcOrd="16" destOrd="0" parTransId="{200B2A25-6AE0-447B-B53C-76D08CA83078}" sibTransId="{B04A1832-0CB7-4BD1-BA43-E95147238752}"/>
    <dgm:cxn modelId="{E11FB175-C488-4525-9136-A99481C178B7}" type="presOf" srcId="{01EB06C5-A476-4DBB-9EED-D051D526DFB9}" destId="{7D9D5900-AC10-4C39-BD8F-317211D76366}" srcOrd="0" destOrd="0" presId="urn:microsoft.com/office/officeart/2005/8/layout/default"/>
    <dgm:cxn modelId="{7A51307E-48B4-4D68-98CF-4D0819D3DF74}" srcId="{1E92CEB8-A192-4592-9B71-F6EE8CD3851D}" destId="{3E8DBF8C-4ECD-4B4C-AE64-F7022E00573A}" srcOrd="10" destOrd="0" parTransId="{B2FF2472-0F4E-41E6-A735-EC474FCA75E3}" sibTransId="{C4F91E0D-76CA-417C-A3BE-3A4D61E2A3D3}"/>
    <dgm:cxn modelId="{F67BE483-4676-4F94-A079-E6CA85D7CD1B}" type="presOf" srcId="{1E92CEB8-A192-4592-9B71-F6EE8CD3851D}" destId="{0C71E9C2-2794-4924-9B72-022DC5634B98}" srcOrd="0" destOrd="0" presId="urn:microsoft.com/office/officeart/2005/8/layout/default"/>
    <dgm:cxn modelId="{7E24D48B-BBFF-4DCC-BEAF-3606F80CED27}" srcId="{1E92CEB8-A192-4592-9B71-F6EE8CD3851D}" destId="{5DA00E76-E058-49EE-B78A-486470946D29}" srcOrd="0" destOrd="0" parTransId="{95710249-DB5D-430B-8D73-4B4733D18BD9}" sibTransId="{173C4DE7-878F-4B2F-9A70-EF60B44E02FF}"/>
    <dgm:cxn modelId="{76E13B90-4E74-4D43-8640-66828EA2C87F}" type="presOf" srcId="{C35FA5AA-03ED-484B-A033-B61E55F57ECD}" destId="{2D718121-1694-458E-8162-1A02EEDA0125}" srcOrd="0" destOrd="0" presId="urn:microsoft.com/office/officeart/2005/8/layout/default"/>
    <dgm:cxn modelId="{F2B40095-8474-4649-B24A-9B1DA033A26F}" srcId="{1E92CEB8-A192-4592-9B71-F6EE8CD3851D}" destId="{27F285F3-CDDD-4BA2-BC98-E04A12A46202}" srcOrd="6" destOrd="0" parTransId="{9C5963EF-621B-4532-84BE-EFBBE57CC548}" sibTransId="{41A499C7-AA88-4DB7-B3D5-7546EBD4FCF2}"/>
    <dgm:cxn modelId="{3046C39A-A887-440C-868E-9B79E1DF569C}" type="presOf" srcId="{B1B8044B-7E5E-4D02-827D-A525F2B104F0}" destId="{78C5A97F-C8A0-4CDC-BC5D-A6354562E00C}" srcOrd="0" destOrd="0" presId="urn:microsoft.com/office/officeart/2005/8/layout/default"/>
    <dgm:cxn modelId="{E9508E9F-2D51-4215-835C-929D56BE18B1}" srcId="{1E92CEB8-A192-4592-9B71-F6EE8CD3851D}" destId="{816C7D6F-1919-4E9C-A2A5-69C10FC172A5}" srcOrd="3" destOrd="0" parTransId="{B13204B8-9C32-4B85-AF50-E93547351F7B}" sibTransId="{BBB1090E-B703-46CA-AA0C-E5296160EE6E}"/>
    <dgm:cxn modelId="{1966E0B1-6DF6-44DF-A328-9A7C5C47CBBC}" type="presOf" srcId="{3E8DBF8C-4ECD-4B4C-AE64-F7022E00573A}" destId="{3040E327-C745-457A-A4E5-CCE51919A9AA}" srcOrd="0" destOrd="0" presId="urn:microsoft.com/office/officeart/2005/8/layout/default"/>
    <dgm:cxn modelId="{9C89CCC8-83FC-4364-870A-4F73C86CD58A}" type="presOf" srcId="{CDC7981B-2943-47AD-AB68-A5927E65A731}" destId="{43A2CF4B-8168-4FC1-9B6B-EEBEB3124FFF}" srcOrd="0" destOrd="0" presId="urn:microsoft.com/office/officeart/2005/8/layout/default"/>
    <dgm:cxn modelId="{4F8A88CE-6E9C-4A6F-8295-A81E3D7128FD}" srcId="{1E92CEB8-A192-4592-9B71-F6EE8CD3851D}" destId="{01EB06C5-A476-4DBB-9EED-D051D526DFB9}" srcOrd="14" destOrd="0" parTransId="{40A0114A-61D4-41E5-862F-562F9E597374}" sibTransId="{4B993593-A39F-4CBE-9497-AC60FC96EDD0}"/>
    <dgm:cxn modelId="{D6C7A0CF-A117-440C-A051-3CE5233955E0}" type="presOf" srcId="{90A25F37-0F34-450F-8A2F-4D282C5BE309}" destId="{F66348C4-115E-4551-B716-A4550A27D647}" srcOrd="0" destOrd="0" presId="urn:microsoft.com/office/officeart/2005/8/layout/default"/>
    <dgm:cxn modelId="{77C481D0-EC01-44BF-A96F-AA4318349615}" type="presOf" srcId="{4B5FCBE9-4B3A-4DEC-80D9-A50559C9B625}" destId="{1E0678AD-A6C0-44F2-9363-2B8EB4713697}" srcOrd="0" destOrd="0" presId="urn:microsoft.com/office/officeart/2005/8/layout/default"/>
    <dgm:cxn modelId="{6FCADCD8-8DC7-435D-9CD4-D9DD83878AF7}" srcId="{1E92CEB8-A192-4592-9B71-F6EE8CD3851D}" destId="{856C359D-A691-4D5E-8F85-402131124F95}" srcOrd="8" destOrd="0" parTransId="{26A93DDB-B965-4F11-9858-681EA1003C71}" sibTransId="{EFEF4D0E-5FB2-425B-BCDF-4E6DFAFEB4D8}"/>
    <dgm:cxn modelId="{F0CECDDD-FD20-4E81-B078-693EA9EC0E29}" type="presOf" srcId="{1551886E-A8F2-4D82-A97F-E7A776D47B0C}" destId="{86A16D38-ECF1-47D9-896C-69F20BB3338B}" srcOrd="0" destOrd="0" presId="urn:microsoft.com/office/officeart/2005/8/layout/default"/>
    <dgm:cxn modelId="{0CDFACE5-CE12-4066-9F46-F80D0DFA1BFA}" type="presOf" srcId="{20480F77-8085-4438-B965-753CD27A00A4}" destId="{29004B40-D7D8-49FE-9434-CF0F36BB0AED}" srcOrd="0" destOrd="0" presId="urn:microsoft.com/office/officeart/2005/8/layout/default"/>
    <dgm:cxn modelId="{2B6F3EF3-F9BC-4089-8C00-9EB427EF7083}" type="presOf" srcId="{F7CAB30C-7421-4289-B463-4F2D00B52783}" destId="{819EF171-3CA7-4FBC-B0E3-2E476A929411}" srcOrd="0" destOrd="0" presId="urn:microsoft.com/office/officeart/2005/8/layout/default"/>
    <dgm:cxn modelId="{E25A35F9-6D9B-4F61-8C5C-EA693E0643A7}" srcId="{1E92CEB8-A192-4592-9B71-F6EE8CD3851D}" destId="{F7CAB30C-7421-4289-B463-4F2D00B52783}" srcOrd="11" destOrd="0" parTransId="{C20A1304-1029-4683-B8BC-B4AFCEDD550F}" sibTransId="{9454370F-C386-43F5-B6FE-CE7260B0DA73}"/>
    <dgm:cxn modelId="{9CDBF5F9-177B-4122-8DC5-872E64689596}" srcId="{1E92CEB8-A192-4592-9B71-F6EE8CD3851D}" destId="{20480F77-8085-4438-B965-753CD27A00A4}" srcOrd="9" destOrd="0" parTransId="{74B30895-AAB1-4EC8-8528-3848864247D5}" sibTransId="{91EC64CE-3967-4498-A93E-C834D2E8AC6D}"/>
    <dgm:cxn modelId="{1EF732FE-E99C-4112-A2D9-4C843F274809}" type="presOf" srcId="{B731FDA1-9D25-4EC4-9E97-A620BA84B443}" destId="{102DBC9F-7545-4BE1-8FA4-9A053E6ADFDA}" srcOrd="0" destOrd="0" presId="urn:microsoft.com/office/officeart/2005/8/layout/default"/>
    <dgm:cxn modelId="{609D6077-29B7-46A4-BE7D-938D1FB60709}" type="presParOf" srcId="{0C71E9C2-2794-4924-9B72-022DC5634B98}" destId="{65B509D9-1AA2-48E1-BBEB-AE6591558582}" srcOrd="0" destOrd="0" presId="urn:microsoft.com/office/officeart/2005/8/layout/default"/>
    <dgm:cxn modelId="{79152257-FAAC-4480-A177-7F8CAAE26F02}" type="presParOf" srcId="{0C71E9C2-2794-4924-9B72-022DC5634B98}" destId="{C3A73017-58E3-474B-B67E-9BC2A73F81B1}" srcOrd="1" destOrd="0" presId="urn:microsoft.com/office/officeart/2005/8/layout/default"/>
    <dgm:cxn modelId="{7C83BB99-3703-47EF-804D-41E1E5F3BF98}" type="presParOf" srcId="{0C71E9C2-2794-4924-9B72-022DC5634B98}" destId="{F66348C4-115E-4551-B716-A4550A27D647}" srcOrd="2" destOrd="0" presId="urn:microsoft.com/office/officeart/2005/8/layout/default"/>
    <dgm:cxn modelId="{969D3A8F-BEB3-4DC7-9DB1-95453305A8D1}" type="presParOf" srcId="{0C71E9C2-2794-4924-9B72-022DC5634B98}" destId="{872346BB-6331-4655-9A40-5B6FAA21D8E6}" srcOrd="3" destOrd="0" presId="urn:microsoft.com/office/officeart/2005/8/layout/default"/>
    <dgm:cxn modelId="{219C97C9-9309-43F2-AB78-E3EE647B3BFC}" type="presParOf" srcId="{0C71E9C2-2794-4924-9B72-022DC5634B98}" destId="{78C5A97F-C8A0-4CDC-BC5D-A6354562E00C}" srcOrd="4" destOrd="0" presId="urn:microsoft.com/office/officeart/2005/8/layout/default"/>
    <dgm:cxn modelId="{BCD7EB0E-EF66-49C6-A30F-02594CA20190}" type="presParOf" srcId="{0C71E9C2-2794-4924-9B72-022DC5634B98}" destId="{AB6D4B18-FCCC-4523-8922-2DC2371462FD}" srcOrd="5" destOrd="0" presId="urn:microsoft.com/office/officeart/2005/8/layout/default"/>
    <dgm:cxn modelId="{EF3C95B2-79F5-4E9B-837B-060C55468B99}" type="presParOf" srcId="{0C71E9C2-2794-4924-9B72-022DC5634B98}" destId="{BB47FD77-6BD5-4C13-9579-A0267693AF15}" srcOrd="6" destOrd="0" presId="urn:microsoft.com/office/officeart/2005/8/layout/default"/>
    <dgm:cxn modelId="{B4A75636-3202-4CDF-87AE-A2711324FE00}" type="presParOf" srcId="{0C71E9C2-2794-4924-9B72-022DC5634B98}" destId="{8BD6DD9E-57E7-4DA8-AA76-E31065555288}" srcOrd="7" destOrd="0" presId="urn:microsoft.com/office/officeart/2005/8/layout/default"/>
    <dgm:cxn modelId="{8DD19C62-F56C-465E-9EB0-C07D181CACDE}" type="presParOf" srcId="{0C71E9C2-2794-4924-9B72-022DC5634B98}" destId="{1E0678AD-A6C0-44F2-9363-2B8EB4713697}" srcOrd="8" destOrd="0" presId="urn:microsoft.com/office/officeart/2005/8/layout/default"/>
    <dgm:cxn modelId="{4EA85220-6AA1-4236-9A6C-EC3369BCE143}" type="presParOf" srcId="{0C71E9C2-2794-4924-9B72-022DC5634B98}" destId="{5E3BE493-B95C-4225-8298-39524D1B9334}" srcOrd="9" destOrd="0" presId="urn:microsoft.com/office/officeart/2005/8/layout/default"/>
    <dgm:cxn modelId="{C28C0809-F407-4F52-9BAE-F15EA4806118}" type="presParOf" srcId="{0C71E9C2-2794-4924-9B72-022DC5634B98}" destId="{2D718121-1694-458E-8162-1A02EEDA0125}" srcOrd="10" destOrd="0" presId="urn:microsoft.com/office/officeart/2005/8/layout/default"/>
    <dgm:cxn modelId="{7B781F67-43D4-4FEA-B370-49EDA4063D96}" type="presParOf" srcId="{0C71E9C2-2794-4924-9B72-022DC5634B98}" destId="{DB6AA2E9-966A-48A1-ADA6-8236F33EFB49}" srcOrd="11" destOrd="0" presId="urn:microsoft.com/office/officeart/2005/8/layout/default"/>
    <dgm:cxn modelId="{161ACF1C-0178-4E2F-A27A-019844011418}" type="presParOf" srcId="{0C71E9C2-2794-4924-9B72-022DC5634B98}" destId="{B15AFB18-0E4E-4AAA-BBD2-3435DE534E72}" srcOrd="12" destOrd="0" presId="urn:microsoft.com/office/officeart/2005/8/layout/default"/>
    <dgm:cxn modelId="{B975AE34-8626-4890-AB36-38F8CC57667D}" type="presParOf" srcId="{0C71E9C2-2794-4924-9B72-022DC5634B98}" destId="{4D26355A-5E77-4BCB-9913-6DF226A10A5A}" srcOrd="13" destOrd="0" presId="urn:microsoft.com/office/officeart/2005/8/layout/default"/>
    <dgm:cxn modelId="{05C5E4EE-CC36-4C42-8B3D-B886B4AACD23}" type="presParOf" srcId="{0C71E9C2-2794-4924-9B72-022DC5634B98}" destId="{86A16D38-ECF1-47D9-896C-69F20BB3338B}" srcOrd="14" destOrd="0" presId="urn:microsoft.com/office/officeart/2005/8/layout/default"/>
    <dgm:cxn modelId="{E5968E53-A148-4A1E-9900-43F1BBEA852D}" type="presParOf" srcId="{0C71E9C2-2794-4924-9B72-022DC5634B98}" destId="{DE806315-BBBF-400E-923D-4782FC7B54C9}" srcOrd="15" destOrd="0" presId="urn:microsoft.com/office/officeart/2005/8/layout/default"/>
    <dgm:cxn modelId="{5D463795-7FD5-4B02-905E-FAC4433949B0}" type="presParOf" srcId="{0C71E9C2-2794-4924-9B72-022DC5634B98}" destId="{FFF3C3F4-CC7F-4857-A727-61033B83CF12}" srcOrd="16" destOrd="0" presId="urn:microsoft.com/office/officeart/2005/8/layout/default"/>
    <dgm:cxn modelId="{4C620F4A-1BF7-4CB6-AA73-02712FF3ABBA}" type="presParOf" srcId="{0C71E9C2-2794-4924-9B72-022DC5634B98}" destId="{FBFA3F6C-D438-41F6-AA1A-5476E0FFA57B}" srcOrd="17" destOrd="0" presId="urn:microsoft.com/office/officeart/2005/8/layout/default"/>
    <dgm:cxn modelId="{C6D75A4F-30A0-4CB8-B870-C7AF66FBA047}" type="presParOf" srcId="{0C71E9C2-2794-4924-9B72-022DC5634B98}" destId="{29004B40-D7D8-49FE-9434-CF0F36BB0AED}" srcOrd="18" destOrd="0" presId="urn:microsoft.com/office/officeart/2005/8/layout/default"/>
    <dgm:cxn modelId="{F8DB16EE-E6B3-4DE9-BC9D-B3E0A32D421A}" type="presParOf" srcId="{0C71E9C2-2794-4924-9B72-022DC5634B98}" destId="{EBDD5657-F5C5-4F95-8CE7-577E64C15A37}" srcOrd="19" destOrd="0" presId="urn:microsoft.com/office/officeart/2005/8/layout/default"/>
    <dgm:cxn modelId="{6B615ED8-8744-4E5B-8D9C-91C29A596E2D}" type="presParOf" srcId="{0C71E9C2-2794-4924-9B72-022DC5634B98}" destId="{3040E327-C745-457A-A4E5-CCE51919A9AA}" srcOrd="20" destOrd="0" presId="urn:microsoft.com/office/officeart/2005/8/layout/default"/>
    <dgm:cxn modelId="{8BB7110C-DC98-49AA-B83E-2A3A40C11461}" type="presParOf" srcId="{0C71E9C2-2794-4924-9B72-022DC5634B98}" destId="{0B8E8DD8-5616-41B0-B735-8254A16DC07A}" srcOrd="21" destOrd="0" presId="urn:microsoft.com/office/officeart/2005/8/layout/default"/>
    <dgm:cxn modelId="{9EBB6BDA-4348-42A8-BBF5-0AA8E077A73F}" type="presParOf" srcId="{0C71E9C2-2794-4924-9B72-022DC5634B98}" destId="{819EF171-3CA7-4FBC-B0E3-2E476A929411}" srcOrd="22" destOrd="0" presId="urn:microsoft.com/office/officeart/2005/8/layout/default"/>
    <dgm:cxn modelId="{8FD1775E-7038-4D73-B4E9-054714B369D2}" type="presParOf" srcId="{0C71E9C2-2794-4924-9B72-022DC5634B98}" destId="{1B1585D0-7DDE-49E2-9255-3CF41BD792F9}" srcOrd="23" destOrd="0" presId="urn:microsoft.com/office/officeart/2005/8/layout/default"/>
    <dgm:cxn modelId="{28884CE8-DC2D-46CF-BA58-69412CE9F9C0}" type="presParOf" srcId="{0C71E9C2-2794-4924-9B72-022DC5634B98}" destId="{4564F8ED-5F6E-4B7C-8DF1-FA02D1684FDE}" srcOrd="24" destOrd="0" presId="urn:microsoft.com/office/officeart/2005/8/layout/default"/>
    <dgm:cxn modelId="{2B25BC4B-E8CF-43E0-A467-3B5B5E0C99C3}" type="presParOf" srcId="{0C71E9C2-2794-4924-9B72-022DC5634B98}" destId="{722D337A-68E6-4E00-9810-4DD4919E8D3A}" srcOrd="25" destOrd="0" presId="urn:microsoft.com/office/officeart/2005/8/layout/default"/>
    <dgm:cxn modelId="{953C886A-86A2-43AC-B1F0-B708521C0F66}" type="presParOf" srcId="{0C71E9C2-2794-4924-9B72-022DC5634B98}" destId="{FDCB7914-6A0A-4FB6-A642-7FCFDA7336BB}" srcOrd="26" destOrd="0" presId="urn:microsoft.com/office/officeart/2005/8/layout/default"/>
    <dgm:cxn modelId="{13C98931-E3F5-471E-9C78-9730D1763236}" type="presParOf" srcId="{0C71E9C2-2794-4924-9B72-022DC5634B98}" destId="{6B214E15-FC94-45EA-87EE-65C9D55711C1}" srcOrd="27" destOrd="0" presId="urn:microsoft.com/office/officeart/2005/8/layout/default"/>
    <dgm:cxn modelId="{5FF721D7-7BEE-41AE-BFDE-9FC33E49944C}" type="presParOf" srcId="{0C71E9C2-2794-4924-9B72-022DC5634B98}" destId="{7D9D5900-AC10-4C39-BD8F-317211D76366}" srcOrd="28" destOrd="0" presId="urn:microsoft.com/office/officeart/2005/8/layout/default"/>
    <dgm:cxn modelId="{D7ED90AC-AFB0-45D9-AE08-74DB02BB0DC7}" type="presParOf" srcId="{0C71E9C2-2794-4924-9B72-022DC5634B98}" destId="{DE197D25-87D9-49FD-A1D8-A2B9360B8401}" srcOrd="29" destOrd="0" presId="urn:microsoft.com/office/officeart/2005/8/layout/default"/>
    <dgm:cxn modelId="{9CD010CD-E52E-4691-87FC-8ABE5CD0CD58}" type="presParOf" srcId="{0C71E9C2-2794-4924-9B72-022DC5634B98}" destId="{8523737A-279E-41D3-BB1D-5A08EBF2F590}" srcOrd="30" destOrd="0" presId="urn:microsoft.com/office/officeart/2005/8/layout/default"/>
    <dgm:cxn modelId="{DC7069DE-D399-49F7-9861-0FF9A27F3167}" type="presParOf" srcId="{0C71E9C2-2794-4924-9B72-022DC5634B98}" destId="{75CF0B78-AF2A-4B3C-8CE8-057D65D18AFA}" srcOrd="31" destOrd="0" presId="urn:microsoft.com/office/officeart/2005/8/layout/default"/>
    <dgm:cxn modelId="{79D40E33-3FEA-406E-9084-B528430BFF61}" type="presParOf" srcId="{0C71E9C2-2794-4924-9B72-022DC5634B98}" destId="{43A2CF4B-8168-4FC1-9B6B-EEBEB3124FFF}" srcOrd="32" destOrd="0" presId="urn:microsoft.com/office/officeart/2005/8/layout/default"/>
    <dgm:cxn modelId="{27504EE9-96B1-4677-BC2F-89AAF157E735}" type="presParOf" srcId="{0C71E9C2-2794-4924-9B72-022DC5634B98}" destId="{22224C98-ADC3-452F-B665-16435D9780BA}" srcOrd="33" destOrd="0" presId="urn:microsoft.com/office/officeart/2005/8/layout/default"/>
    <dgm:cxn modelId="{E8102421-455E-4A34-8317-1892DA0051E6}" type="presParOf" srcId="{0C71E9C2-2794-4924-9B72-022DC5634B98}" destId="{50B00F45-16DE-4362-9B0D-86171CFB6F4A}" srcOrd="34" destOrd="0" presId="urn:microsoft.com/office/officeart/2005/8/layout/default"/>
    <dgm:cxn modelId="{C78783FB-E049-48CA-95DE-C53E02D6F153}" type="presParOf" srcId="{0C71E9C2-2794-4924-9B72-022DC5634B98}" destId="{030BBAFC-87B6-4526-8E3C-7678D0FD5036}" srcOrd="35" destOrd="0" presId="urn:microsoft.com/office/officeart/2005/8/layout/default"/>
    <dgm:cxn modelId="{A64CF06C-36A2-43CB-B6D5-0F10B8781D5F}" type="presParOf" srcId="{0C71E9C2-2794-4924-9B72-022DC5634B98}" destId="{102DBC9F-7545-4BE1-8FA4-9A053E6ADFDA}" srcOrd="3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9476EC-0B2B-42C5-9BF3-F9E7672596B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20F7B92-20C1-4782-BF4F-EE7BEA2CD28F}">
      <dgm:prSet/>
      <dgm:spPr/>
      <dgm:t>
        <a:bodyPr/>
        <a:lstStyle/>
        <a:p>
          <a:r>
            <a:rPr lang="en-US"/>
            <a:t>Fear</a:t>
          </a:r>
        </a:p>
      </dgm:t>
    </dgm:pt>
    <dgm:pt modelId="{2ABA501A-1137-4E05-AA45-D74A0B04F926}" type="parTrans" cxnId="{21073234-DF00-4EF8-A427-585288E7C6F1}">
      <dgm:prSet/>
      <dgm:spPr/>
      <dgm:t>
        <a:bodyPr/>
        <a:lstStyle/>
        <a:p>
          <a:endParaRPr lang="en-US"/>
        </a:p>
      </dgm:t>
    </dgm:pt>
    <dgm:pt modelId="{16D72EA6-13B1-4296-AF0A-EF0A3C4E8523}" type="sibTrans" cxnId="{21073234-DF00-4EF8-A427-585288E7C6F1}">
      <dgm:prSet/>
      <dgm:spPr/>
      <dgm:t>
        <a:bodyPr/>
        <a:lstStyle/>
        <a:p>
          <a:endParaRPr lang="en-US"/>
        </a:p>
      </dgm:t>
    </dgm:pt>
    <dgm:pt modelId="{E93577B0-E8A2-4824-8228-1DF34C24B545}">
      <dgm:prSet/>
      <dgm:spPr/>
      <dgm:t>
        <a:bodyPr/>
        <a:lstStyle/>
        <a:p>
          <a:r>
            <a:rPr lang="en-US"/>
            <a:t>Helplessness</a:t>
          </a:r>
        </a:p>
      </dgm:t>
    </dgm:pt>
    <dgm:pt modelId="{5E74D7E1-5239-454E-9BB8-3634464B40BD}" type="parTrans" cxnId="{F36F70AA-87ED-41C6-B0D3-621A05DE9F3B}">
      <dgm:prSet/>
      <dgm:spPr/>
      <dgm:t>
        <a:bodyPr/>
        <a:lstStyle/>
        <a:p>
          <a:endParaRPr lang="en-US"/>
        </a:p>
      </dgm:t>
    </dgm:pt>
    <dgm:pt modelId="{03368AE6-96FC-4EB9-B95C-40EEF426C7E7}" type="sibTrans" cxnId="{F36F70AA-87ED-41C6-B0D3-621A05DE9F3B}">
      <dgm:prSet/>
      <dgm:spPr/>
      <dgm:t>
        <a:bodyPr/>
        <a:lstStyle/>
        <a:p>
          <a:endParaRPr lang="en-US"/>
        </a:p>
      </dgm:t>
    </dgm:pt>
    <dgm:pt modelId="{9DEE040A-6913-4CAE-A6E7-DD9D2EB82C7E}">
      <dgm:prSet/>
      <dgm:spPr/>
      <dgm:t>
        <a:bodyPr/>
        <a:lstStyle/>
        <a:p>
          <a:r>
            <a:rPr lang="en-US"/>
            <a:t>Dissociation</a:t>
          </a:r>
        </a:p>
      </dgm:t>
    </dgm:pt>
    <dgm:pt modelId="{559D8226-C0CA-4A3C-8CCB-6C9C944722A8}" type="parTrans" cxnId="{EB2AE6D2-ADA7-442B-9595-2171A29247D6}">
      <dgm:prSet/>
      <dgm:spPr/>
      <dgm:t>
        <a:bodyPr/>
        <a:lstStyle/>
        <a:p>
          <a:endParaRPr lang="en-US"/>
        </a:p>
      </dgm:t>
    </dgm:pt>
    <dgm:pt modelId="{62C87501-362E-4A93-A1A5-C22EB5E55D0C}" type="sibTrans" cxnId="{EB2AE6D2-ADA7-442B-9595-2171A29247D6}">
      <dgm:prSet/>
      <dgm:spPr/>
      <dgm:t>
        <a:bodyPr/>
        <a:lstStyle/>
        <a:p>
          <a:endParaRPr lang="en-US"/>
        </a:p>
      </dgm:t>
    </dgm:pt>
    <dgm:pt modelId="{47893996-3E7E-472B-A303-16D7CFE1407F}">
      <dgm:prSet/>
      <dgm:spPr/>
      <dgm:t>
        <a:bodyPr/>
        <a:lstStyle/>
        <a:p>
          <a:r>
            <a:rPr lang="en-US" dirty="0"/>
            <a:t>Changes in attention, concentration, and memory</a:t>
          </a:r>
        </a:p>
      </dgm:t>
    </dgm:pt>
    <dgm:pt modelId="{4BE68808-5E27-475E-B994-D59C53B780AC}" type="parTrans" cxnId="{16236E0A-E27F-4583-A3EC-762768745A2A}">
      <dgm:prSet/>
      <dgm:spPr/>
      <dgm:t>
        <a:bodyPr/>
        <a:lstStyle/>
        <a:p>
          <a:endParaRPr lang="en-US"/>
        </a:p>
      </dgm:t>
    </dgm:pt>
    <dgm:pt modelId="{5E2EE562-1477-40A0-B56C-BAC4A97CD376}" type="sibTrans" cxnId="{16236E0A-E27F-4583-A3EC-762768745A2A}">
      <dgm:prSet/>
      <dgm:spPr/>
      <dgm:t>
        <a:bodyPr/>
        <a:lstStyle/>
        <a:p>
          <a:endParaRPr lang="en-US"/>
        </a:p>
      </dgm:t>
    </dgm:pt>
    <dgm:pt modelId="{73AF776B-C570-4A6A-93C5-26A253F666FB}">
      <dgm:prSet/>
      <dgm:spPr/>
      <dgm:t>
        <a:bodyPr/>
        <a:lstStyle/>
        <a:p>
          <a:r>
            <a:rPr lang="en-US"/>
            <a:t>Changes in behavior</a:t>
          </a:r>
        </a:p>
      </dgm:t>
    </dgm:pt>
    <dgm:pt modelId="{69AA7D74-94A7-4905-A2A9-C024174B8F45}" type="parTrans" cxnId="{FFB0BE63-9DE9-4A87-9C67-09AC04CDC3FD}">
      <dgm:prSet/>
      <dgm:spPr/>
      <dgm:t>
        <a:bodyPr/>
        <a:lstStyle/>
        <a:p>
          <a:endParaRPr lang="en-US"/>
        </a:p>
      </dgm:t>
    </dgm:pt>
    <dgm:pt modelId="{D8D096B1-8366-4E02-914E-1EF49ED33AAB}" type="sibTrans" cxnId="{FFB0BE63-9DE9-4A87-9C67-09AC04CDC3FD}">
      <dgm:prSet/>
      <dgm:spPr/>
      <dgm:t>
        <a:bodyPr/>
        <a:lstStyle/>
        <a:p>
          <a:endParaRPr lang="en-US"/>
        </a:p>
      </dgm:t>
    </dgm:pt>
    <dgm:pt modelId="{CB419AF8-0CD4-461E-8285-FE50DA761D7E}">
      <dgm:prSet/>
      <dgm:spPr/>
      <dgm:t>
        <a:bodyPr/>
        <a:lstStyle/>
        <a:p>
          <a:r>
            <a:rPr lang="en-US"/>
            <a:t>Changes in attitude</a:t>
          </a:r>
        </a:p>
      </dgm:t>
    </dgm:pt>
    <dgm:pt modelId="{6886260A-BE7C-4C59-A4A3-BB1449A173D9}" type="parTrans" cxnId="{CACDE35F-E287-46F5-BE4B-EAA12FAD6325}">
      <dgm:prSet/>
      <dgm:spPr/>
      <dgm:t>
        <a:bodyPr/>
        <a:lstStyle/>
        <a:p>
          <a:endParaRPr lang="en-US"/>
        </a:p>
      </dgm:t>
    </dgm:pt>
    <dgm:pt modelId="{D578D825-C1FE-4D3F-8FC0-95202FDD4910}" type="sibTrans" cxnId="{CACDE35F-E287-46F5-BE4B-EAA12FAD6325}">
      <dgm:prSet/>
      <dgm:spPr/>
      <dgm:t>
        <a:bodyPr/>
        <a:lstStyle/>
        <a:p>
          <a:endParaRPr lang="en-US"/>
        </a:p>
      </dgm:t>
    </dgm:pt>
    <dgm:pt modelId="{BC4FD730-1FD6-4F60-BC50-FD1E31510C6B}">
      <dgm:prSet/>
      <dgm:spPr/>
      <dgm:t>
        <a:bodyPr/>
        <a:lstStyle/>
        <a:p>
          <a:r>
            <a:rPr lang="en-US"/>
            <a:t>Changes in worldview</a:t>
          </a:r>
        </a:p>
      </dgm:t>
    </dgm:pt>
    <dgm:pt modelId="{89B652F4-6280-4016-BDCC-A494C6EAEB7F}" type="parTrans" cxnId="{BEAAC638-F0B6-41EE-AEB1-011F94E12FAA}">
      <dgm:prSet/>
      <dgm:spPr/>
      <dgm:t>
        <a:bodyPr/>
        <a:lstStyle/>
        <a:p>
          <a:endParaRPr lang="en-US"/>
        </a:p>
      </dgm:t>
    </dgm:pt>
    <dgm:pt modelId="{F1329374-C520-45C9-980C-7A09E4AFA9ED}" type="sibTrans" cxnId="{BEAAC638-F0B6-41EE-AEB1-011F94E12FAA}">
      <dgm:prSet/>
      <dgm:spPr/>
      <dgm:t>
        <a:bodyPr/>
        <a:lstStyle/>
        <a:p>
          <a:endParaRPr lang="en-US"/>
        </a:p>
      </dgm:t>
    </dgm:pt>
    <dgm:pt modelId="{925DD6F7-CECE-4B3E-B7A0-0AA7608CAF11}">
      <dgm:prSet/>
      <dgm:spPr/>
      <dgm:t>
        <a:bodyPr/>
        <a:lstStyle/>
        <a:p>
          <a:r>
            <a:rPr lang="en-US"/>
            <a:t>Difficulty functioning</a:t>
          </a:r>
        </a:p>
      </dgm:t>
    </dgm:pt>
    <dgm:pt modelId="{25E58426-FF7C-40D6-B9FC-C16446F64486}" type="parTrans" cxnId="{CC202954-965B-4D72-A744-149312944E8B}">
      <dgm:prSet/>
      <dgm:spPr/>
      <dgm:t>
        <a:bodyPr/>
        <a:lstStyle/>
        <a:p>
          <a:endParaRPr lang="en-US"/>
        </a:p>
      </dgm:t>
    </dgm:pt>
    <dgm:pt modelId="{AB979FAF-7A12-4C26-845D-EC9B8001A8B8}" type="sibTrans" cxnId="{CC202954-965B-4D72-A744-149312944E8B}">
      <dgm:prSet/>
      <dgm:spPr/>
      <dgm:t>
        <a:bodyPr/>
        <a:lstStyle/>
        <a:p>
          <a:endParaRPr lang="en-US"/>
        </a:p>
      </dgm:t>
    </dgm:pt>
    <dgm:pt modelId="{A78812DB-7579-4604-90EE-C151277C51E8}">
      <dgm:prSet/>
      <dgm:spPr/>
      <dgm:t>
        <a:bodyPr/>
        <a:lstStyle/>
        <a:p>
          <a:pPr>
            <a:spcAft>
              <a:spcPts val="0"/>
            </a:spcAft>
          </a:pPr>
          <a:r>
            <a:rPr lang="en-US" dirty="0"/>
            <a:t>Denial—</a:t>
          </a:r>
        </a:p>
        <a:p>
          <a:pPr>
            <a:spcAft>
              <a:spcPct val="35000"/>
            </a:spcAft>
          </a:pPr>
          <a:r>
            <a:rPr lang="en-US" dirty="0"/>
            <a:t>Refusing to believe the trauma occurred</a:t>
          </a:r>
        </a:p>
      </dgm:t>
    </dgm:pt>
    <dgm:pt modelId="{2180A429-CE1D-41F2-98FB-E1E203DA8D1E}" type="parTrans" cxnId="{5A52E187-7F05-4C23-9498-63B010B72F7B}">
      <dgm:prSet/>
      <dgm:spPr/>
      <dgm:t>
        <a:bodyPr/>
        <a:lstStyle/>
        <a:p>
          <a:endParaRPr lang="en-US"/>
        </a:p>
      </dgm:t>
    </dgm:pt>
    <dgm:pt modelId="{67397CC8-B6A9-4847-A7E9-CB7EBBE6ADA6}" type="sibTrans" cxnId="{5A52E187-7F05-4C23-9498-63B010B72F7B}">
      <dgm:prSet/>
      <dgm:spPr/>
      <dgm:t>
        <a:bodyPr/>
        <a:lstStyle/>
        <a:p>
          <a:endParaRPr lang="en-US"/>
        </a:p>
      </dgm:t>
    </dgm:pt>
    <dgm:pt modelId="{7492E2EE-1E1E-4BFC-A2AF-C87D19E1D62C}">
      <dgm:prSet/>
      <dgm:spPr/>
      <dgm:t>
        <a:bodyPr/>
        <a:lstStyle/>
        <a:p>
          <a:r>
            <a:rPr lang="en-US"/>
            <a:t>Anger</a:t>
          </a:r>
        </a:p>
      </dgm:t>
    </dgm:pt>
    <dgm:pt modelId="{035E50D1-443A-4DF7-9AF0-33C3E78960AC}" type="parTrans" cxnId="{A5DF88F6-E31C-4201-B926-200AB7CAAB32}">
      <dgm:prSet/>
      <dgm:spPr/>
      <dgm:t>
        <a:bodyPr/>
        <a:lstStyle/>
        <a:p>
          <a:endParaRPr lang="en-US"/>
        </a:p>
      </dgm:t>
    </dgm:pt>
    <dgm:pt modelId="{F346206F-C8EA-49A3-8BD1-BFCF07DD45CE}" type="sibTrans" cxnId="{A5DF88F6-E31C-4201-B926-200AB7CAAB32}">
      <dgm:prSet/>
      <dgm:spPr/>
      <dgm:t>
        <a:bodyPr/>
        <a:lstStyle/>
        <a:p>
          <a:endParaRPr lang="en-US"/>
        </a:p>
      </dgm:t>
    </dgm:pt>
    <dgm:pt modelId="{10C987F3-0583-4CD0-B022-34B00668431D}">
      <dgm:prSet/>
      <dgm:spPr/>
      <dgm:t>
        <a:bodyPr/>
        <a:lstStyle/>
        <a:p>
          <a:r>
            <a:rPr lang="en-US" dirty="0"/>
            <a:t>Bargaining</a:t>
          </a:r>
        </a:p>
      </dgm:t>
    </dgm:pt>
    <dgm:pt modelId="{CD42D51E-233E-4710-B662-91EDE1A4A076}" type="parTrans" cxnId="{5782DEDD-9137-48D8-A10F-54D589C6AD5C}">
      <dgm:prSet/>
      <dgm:spPr/>
      <dgm:t>
        <a:bodyPr/>
        <a:lstStyle/>
        <a:p>
          <a:endParaRPr lang="en-US"/>
        </a:p>
      </dgm:t>
    </dgm:pt>
    <dgm:pt modelId="{1F093A52-795E-4D0E-A197-F9D103B0C8DD}" type="sibTrans" cxnId="{5782DEDD-9137-48D8-A10F-54D589C6AD5C}">
      <dgm:prSet/>
      <dgm:spPr/>
      <dgm:t>
        <a:bodyPr/>
        <a:lstStyle/>
        <a:p>
          <a:endParaRPr lang="en-US"/>
        </a:p>
      </dgm:t>
    </dgm:pt>
    <dgm:pt modelId="{61474776-46FE-4B1E-BD2C-B21FF31AE8AB}">
      <dgm:prSet/>
      <dgm:spPr/>
      <dgm:t>
        <a:bodyPr/>
        <a:lstStyle/>
        <a:p>
          <a:r>
            <a:rPr lang="en-US" dirty="0"/>
            <a:t>Avoidance</a:t>
          </a:r>
        </a:p>
      </dgm:t>
    </dgm:pt>
    <dgm:pt modelId="{5EADE5ED-BA47-4BF0-A87A-03DACFC99E15}" type="parTrans" cxnId="{D5462F23-B868-4B48-B74E-3EDC9B75B6AB}">
      <dgm:prSet/>
      <dgm:spPr/>
      <dgm:t>
        <a:bodyPr/>
        <a:lstStyle/>
        <a:p>
          <a:endParaRPr lang="en-US"/>
        </a:p>
      </dgm:t>
    </dgm:pt>
    <dgm:pt modelId="{50D57CDA-57A4-49A2-A14E-DF3B06279272}" type="sibTrans" cxnId="{D5462F23-B868-4B48-B74E-3EDC9B75B6AB}">
      <dgm:prSet/>
      <dgm:spPr/>
      <dgm:t>
        <a:bodyPr/>
        <a:lstStyle/>
        <a:p>
          <a:endParaRPr lang="en-US"/>
        </a:p>
      </dgm:t>
    </dgm:pt>
    <dgm:pt modelId="{F7864ACA-7C18-4D36-994B-8346EDB01DC4}">
      <dgm:prSet/>
      <dgm:spPr/>
      <dgm:t>
        <a:bodyPr/>
        <a:lstStyle/>
        <a:p>
          <a:r>
            <a:rPr lang="en-US"/>
            <a:t>Depression</a:t>
          </a:r>
        </a:p>
      </dgm:t>
    </dgm:pt>
    <dgm:pt modelId="{EE33247E-51CE-4C46-B37C-48224BCE8FB8}" type="parTrans" cxnId="{32D8AA8D-9B4A-4810-885A-6123C4E22B89}">
      <dgm:prSet/>
      <dgm:spPr/>
      <dgm:t>
        <a:bodyPr/>
        <a:lstStyle/>
        <a:p>
          <a:endParaRPr lang="en-US"/>
        </a:p>
      </dgm:t>
    </dgm:pt>
    <dgm:pt modelId="{B64100F7-0369-4AEA-BB67-F7DACC9510C1}" type="sibTrans" cxnId="{32D8AA8D-9B4A-4810-885A-6123C4E22B89}">
      <dgm:prSet/>
      <dgm:spPr/>
      <dgm:t>
        <a:bodyPr/>
        <a:lstStyle/>
        <a:p>
          <a:endParaRPr lang="en-US"/>
        </a:p>
      </dgm:t>
    </dgm:pt>
    <dgm:pt modelId="{C53BC4C0-19E2-4FF1-8C72-6BF7147C23B2}">
      <dgm:prSet/>
      <dgm:spPr/>
      <dgm:t>
        <a:bodyPr/>
        <a:lstStyle/>
        <a:p>
          <a:r>
            <a:rPr lang="en-US"/>
            <a:t>Anxiety</a:t>
          </a:r>
        </a:p>
      </dgm:t>
    </dgm:pt>
    <dgm:pt modelId="{E46CC582-86B5-4535-BF66-B43C9FA846A9}" type="parTrans" cxnId="{A0F7717E-EECB-44D1-A9F2-0A8844AE0DB5}">
      <dgm:prSet/>
      <dgm:spPr/>
      <dgm:t>
        <a:bodyPr/>
        <a:lstStyle/>
        <a:p>
          <a:endParaRPr lang="en-US"/>
        </a:p>
      </dgm:t>
    </dgm:pt>
    <dgm:pt modelId="{1EF397E6-F216-4A47-BC58-D0330F0CF170}" type="sibTrans" cxnId="{A0F7717E-EECB-44D1-A9F2-0A8844AE0DB5}">
      <dgm:prSet/>
      <dgm:spPr/>
      <dgm:t>
        <a:bodyPr/>
        <a:lstStyle/>
        <a:p>
          <a:endParaRPr lang="en-US"/>
        </a:p>
      </dgm:t>
    </dgm:pt>
    <dgm:pt modelId="{E0BD580E-819D-4823-9D21-20EA9CFFDFE6}">
      <dgm:prSet/>
      <dgm:spPr/>
      <dgm:t>
        <a:bodyPr/>
        <a:lstStyle/>
        <a:p>
          <a:r>
            <a:rPr lang="en-US"/>
            <a:t>Mood swings</a:t>
          </a:r>
        </a:p>
      </dgm:t>
    </dgm:pt>
    <dgm:pt modelId="{99583301-1E34-4A26-BADE-8B4551D8C8A7}" type="parTrans" cxnId="{CFDFB677-59AF-4138-9928-E3F318E5E384}">
      <dgm:prSet/>
      <dgm:spPr/>
      <dgm:t>
        <a:bodyPr/>
        <a:lstStyle/>
        <a:p>
          <a:endParaRPr lang="en-US"/>
        </a:p>
      </dgm:t>
    </dgm:pt>
    <dgm:pt modelId="{E266BD2F-DFC1-4C72-AA72-154FF00F8B6B}" type="sibTrans" cxnId="{CFDFB677-59AF-4138-9928-E3F318E5E384}">
      <dgm:prSet/>
      <dgm:spPr/>
      <dgm:t>
        <a:bodyPr/>
        <a:lstStyle/>
        <a:p>
          <a:endParaRPr lang="en-US"/>
        </a:p>
      </dgm:t>
    </dgm:pt>
    <dgm:pt modelId="{A089EAD8-43A4-49C2-A04D-099A9843CBCF}">
      <dgm:prSet/>
      <dgm:spPr/>
      <dgm:t>
        <a:bodyPr/>
        <a:lstStyle/>
        <a:p>
          <a:r>
            <a:rPr lang="en-US"/>
            <a:t>Guilt or shame</a:t>
          </a:r>
        </a:p>
      </dgm:t>
    </dgm:pt>
    <dgm:pt modelId="{F01BCF01-7918-483B-80C5-A73DA5CB7D6D}" type="parTrans" cxnId="{8F64AB37-9E6C-4A3E-8F8F-A8B7479C0685}">
      <dgm:prSet/>
      <dgm:spPr/>
      <dgm:t>
        <a:bodyPr/>
        <a:lstStyle/>
        <a:p>
          <a:endParaRPr lang="en-US"/>
        </a:p>
      </dgm:t>
    </dgm:pt>
    <dgm:pt modelId="{22E64D66-A9C7-48EE-9601-3D9091FAA99F}" type="sibTrans" cxnId="{8F64AB37-9E6C-4A3E-8F8F-A8B7479C0685}">
      <dgm:prSet/>
      <dgm:spPr/>
      <dgm:t>
        <a:bodyPr/>
        <a:lstStyle/>
        <a:p>
          <a:endParaRPr lang="en-US"/>
        </a:p>
      </dgm:t>
    </dgm:pt>
    <dgm:pt modelId="{BE3DDA2B-6873-47C1-B65A-A1EC1238ACDF}">
      <dgm:prSet/>
      <dgm:spPr/>
      <dgm:t>
        <a:bodyPr/>
        <a:lstStyle/>
        <a:p>
          <a:r>
            <a:rPr lang="en-US"/>
            <a:t>Blame (including self-blame)</a:t>
          </a:r>
        </a:p>
      </dgm:t>
    </dgm:pt>
    <dgm:pt modelId="{359CE216-F540-43E6-96D3-939F80D0744E}" type="parTrans" cxnId="{EBA71887-01A2-4297-9841-733AFE49E49C}">
      <dgm:prSet/>
      <dgm:spPr/>
      <dgm:t>
        <a:bodyPr/>
        <a:lstStyle/>
        <a:p>
          <a:endParaRPr lang="en-US"/>
        </a:p>
      </dgm:t>
    </dgm:pt>
    <dgm:pt modelId="{53AFF830-1091-4CD8-A803-A6AAAA101FE7}" type="sibTrans" cxnId="{EBA71887-01A2-4297-9841-733AFE49E49C}">
      <dgm:prSet/>
      <dgm:spPr/>
      <dgm:t>
        <a:bodyPr/>
        <a:lstStyle/>
        <a:p>
          <a:endParaRPr lang="en-US"/>
        </a:p>
      </dgm:t>
    </dgm:pt>
    <dgm:pt modelId="{EE4F593A-1579-4253-A872-BBDB0619D8AF}">
      <dgm:prSet/>
      <dgm:spPr/>
      <dgm:t>
        <a:bodyPr/>
        <a:lstStyle/>
        <a:p>
          <a:r>
            <a:rPr lang="en-US"/>
            <a:t>Social withdrawal</a:t>
          </a:r>
        </a:p>
      </dgm:t>
    </dgm:pt>
    <dgm:pt modelId="{DF2E103E-8382-470B-BE3A-85C9E4A174F4}" type="parTrans" cxnId="{F04D15BB-5CE8-401E-84D4-2B232CDD5C3F}">
      <dgm:prSet/>
      <dgm:spPr/>
      <dgm:t>
        <a:bodyPr/>
        <a:lstStyle/>
        <a:p>
          <a:endParaRPr lang="en-US"/>
        </a:p>
      </dgm:t>
    </dgm:pt>
    <dgm:pt modelId="{C8BA3FFB-EFEC-47CC-B5B4-61AE8B93EC2B}" type="sibTrans" cxnId="{F04D15BB-5CE8-401E-84D4-2B232CDD5C3F}">
      <dgm:prSet/>
      <dgm:spPr/>
      <dgm:t>
        <a:bodyPr/>
        <a:lstStyle/>
        <a:p>
          <a:endParaRPr lang="en-US"/>
        </a:p>
      </dgm:t>
    </dgm:pt>
    <dgm:pt modelId="{300D9644-59DF-415D-9CC0-723AB7E5E6AC}">
      <dgm:prSet/>
      <dgm:spPr/>
      <dgm:t>
        <a:bodyPr/>
        <a:lstStyle/>
        <a:p>
          <a:r>
            <a:rPr lang="en-US"/>
            <a:t>Loss of interest in activities</a:t>
          </a:r>
        </a:p>
      </dgm:t>
    </dgm:pt>
    <dgm:pt modelId="{D2743846-AFB1-440B-A320-7ACF6B31A743}" type="parTrans" cxnId="{B6B245A6-7843-4934-99FD-D0FEC23A24CB}">
      <dgm:prSet/>
      <dgm:spPr/>
      <dgm:t>
        <a:bodyPr/>
        <a:lstStyle/>
        <a:p>
          <a:endParaRPr lang="en-US"/>
        </a:p>
      </dgm:t>
    </dgm:pt>
    <dgm:pt modelId="{05A268C0-4D48-4751-9702-F81B9C79A8AD}" type="sibTrans" cxnId="{B6B245A6-7843-4934-99FD-D0FEC23A24CB}">
      <dgm:prSet/>
      <dgm:spPr/>
      <dgm:t>
        <a:bodyPr/>
        <a:lstStyle/>
        <a:p>
          <a:endParaRPr lang="en-US"/>
        </a:p>
      </dgm:t>
    </dgm:pt>
    <dgm:pt modelId="{0E491434-AFF5-4D69-A48B-9208828632A3}">
      <dgm:prSet/>
      <dgm:spPr/>
      <dgm:t>
        <a:bodyPr/>
        <a:lstStyle/>
        <a:p>
          <a:r>
            <a:rPr lang="en-US"/>
            <a:t>Emotional numbness</a:t>
          </a:r>
        </a:p>
      </dgm:t>
    </dgm:pt>
    <dgm:pt modelId="{6713F4B6-201F-4982-BF1C-3B680AAE7AE5}" type="parTrans" cxnId="{FDD7BF68-34D7-4436-97BF-93528C97B7E1}">
      <dgm:prSet/>
      <dgm:spPr/>
      <dgm:t>
        <a:bodyPr/>
        <a:lstStyle/>
        <a:p>
          <a:endParaRPr lang="en-US"/>
        </a:p>
      </dgm:t>
    </dgm:pt>
    <dgm:pt modelId="{474BBF46-F64D-4FA0-9755-3DE0A8612E59}" type="sibTrans" cxnId="{FDD7BF68-34D7-4436-97BF-93528C97B7E1}">
      <dgm:prSet/>
      <dgm:spPr/>
      <dgm:t>
        <a:bodyPr/>
        <a:lstStyle/>
        <a:p>
          <a:endParaRPr lang="en-US"/>
        </a:p>
      </dgm:t>
    </dgm:pt>
    <dgm:pt modelId="{25704C66-12AB-4107-8C53-2DD839782EE7}" type="pres">
      <dgm:prSet presAssocID="{BF9476EC-0B2B-42C5-9BF3-F9E7672596B0}" presName="diagram" presStyleCnt="0">
        <dgm:presLayoutVars>
          <dgm:dir/>
          <dgm:resizeHandles val="exact"/>
        </dgm:presLayoutVars>
      </dgm:prSet>
      <dgm:spPr/>
    </dgm:pt>
    <dgm:pt modelId="{0C044BE1-8072-4F98-A926-ADB86052A23C}" type="pres">
      <dgm:prSet presAssocID="{420F7B92-20C1-4782-BF4F-EE7BEA2CD28F}" presName="node" presStyleLbl="node1" presStyleIdx="0" presStyleCnt="20">
        <dgm:presLayoutVars>
          <dgm:bulletEnabled val="1"/>
        </dgm:presLayoutVars>
      </dgm:prSet>
      <dgm:spPr/>
    </dgm:pt>
    <dgm:pt modelId="{4ABD2D05-E8E7-4167-81EA-6FAFD18460E7}" type="pres">
      <dgm:prSet presAssocID="{16D72EA6-13B1-4296-AF0A-EF0A3C4E8523}" presName="sibTrans" presStyleCnt="0"/>
      <dgm:spPr/>
    </dgm:pt>
    <dgm:pt modelId="{6C6B0D79-B30A-4C4F-910E-429AE4020672}" type="pres">
      <dgm:prSet presAssocID="{E93577B0-E8A2-4824-8228-1DF34C24B545}" presName="node" presStyleLbl="node1" presStyleIdx="1" presStyleCnt="20">
        <dgm:presLayoutVars>
          <dgm:bulletEnabled val="1"/>
        </dgm:presLayoutVars>
      </dgm:prSet>
      <dgm:spPr/>
    </dgm:pt>
    <dgm:pt modelId="{0C66D762-78EC-48AC-8BAC-37D2A686C721}" type="pres">
      <dgm:prSet presAssocID="{03368AE6-96FC-4EB9-B95C-40EEF426C7E7}" presName="sibTrans" presStyleCnt="0"/>
      <dgm:spPr/>
    </dgm:pt>
    <dgm:pt modelId="{69DF3B54-9327-4915-BBF6-C757777ECAB2}" type="pres">
      <dgm:prSet presAssocID="{9DEE040A-6913-4CAE-A6E7-DD9D2EB82C7E}" presName="node" presStyleLbl="node1" presStyleIdx="2" presStyleCnt="20">
        <dgm:presLayoutVars>
          <dgm:bulletEnabled val="1"/>
        </dgm:presLayoutVars>
      </dgm:prSet>
      <dgm:spPr/>
    </dgm:pt>
    <dgm:pt modelId="{629B5462-27F5-4242-98B4-596A1670F923}" type="pres">
      <dgm:prSet presAssocID="{62C87501-362E-4A93-A1A5-C22EB5E55D0C}" presName="sibTrans" presStyleCnt="0"/>
      <dgm:spPr/>
    </dgm:pt>
    <dgm:pt modelId="{177D1CD7-4DA5-4988-AC37-71FFCC49F113}" type="pres">
      <dgm:prSet presAssocID="{47893996-3E7E-472B-A303-16D7CFE1407F}" presName="node" presStyleLbl="node1" presStyleIdx="3" presStyleCnt="20">
        <dgm:presLayoutVars>
          <dgm:bulletEnabled val="1"/>
        </dgm:presLayoutVars>
      </dgm:prSet>
      <dgm:spPr/>
    </dgm:pt>
    <dgm:pt modelId="{9B5E9A84-04DE-47F1-A8FC-E45D3CD69CE2}" type="pres">
      <dgm:prSet presAssocID="{5E2EE562-1477-40A0-B56C-BAC4A97CD376}" presName="sibTrans" presStyleCnt="0"/>
      <dgm:spPr/>
    </dgm:pt>
    <dgm:pt modelId="{F282F046-D399-4BF4-BAA0-A5F01B412453}" type="pres">
      <dgm:prSet presAssocID="{73AF776B-C570-4A6A-93C5-26A253F666FB}" presName="node" presStyleLbl="node1" presStyleIdx="4" presStyleCnt="20">
        <dgm:presLayoutVars>
          <dgm:bulletEnabled val="1"/>
        </dgm:presLayoutVars>
      </dgm:prSet>
      <dgm:spPr/>
    </dgm:pt>
    <dgm:pt modelId="{D848CB73-4820-491F-B0FC-FE6AA10ED43A}" type="pres">
      <dgm:prSet presAssocID="{D8D096B1-8366-4E02-914E-1EF49ED33AAB}" presName="sibTrans" presStyleCnt="0"/>
      <dgm:spPr/>
    </dgm:pt>
    <dgm:pt modelId="{F185514B-4C44-448F-B391-5FA02D16AEA3}" type="pres">
      <dgm:prSet presAssocID="{CB419AF8-0CD4-461E-8285-FE50DA761D7E}" presName="node" presStyleLbl="node1" presStyleIdx="5" presStyleCnt="20">
        <dgm:presLayoutVars>
          <dgm:bulletEnabled val="1"/>
        </dgm:presLayoutVars>
      </dgm:prSet>
      <dgm:spPr/>
    </dgm:pt>
    <dgm:pt modelId="{875B7BB5-65BC-416B-88FD-AC6FA70B0C1C}" type="pres">
      <dgm:prSet presAssocID="{D578D825-C1FE-4D3F-8FC0-95202FDD4910}" presName="sibTrans" presStyleCnt="0"/>
      <dgm:spPr/>
    </dgm:pt>
    <dgm:pt modelId="{9BB46794-5C00-4F84-A19D-94AEAFB298EE}" type="pres">
      <dgm:prSet presAssocID="{BC4FD730-1FD6-4F60-BC50-FD1E31510C6B}" presName="node" presStyleLbl="node1" presStyleIdx="6" presStyleCnt="20">
        <dgm:presLayoutVars>
          <dgm:bulletEnabled val="1"/>
        </dgm:presLayoutVars>
      </dgm:prSet>
      <dgm:spPr/>
    </dgm:pt>
    <dgm:pt modelId="{EDA8DD40-87D4-4839-AD5C-B229116D76FA}" type="pres">
      <dgm:prSet presAssocID="{F1329374-C520-45C9-980C-7A09E4AFA9ED}" presName="sibTrans" presStyleCnt="0"/>
      <dgm:spPr/>
    </dgm:pt>
    <dgm:pt modelId="{701C43F0-372B-4DC2-B2DA-4E070B748F09}" type="pres">
      <dgm:prSet presAssocID="{925DD6F7-CECE-4B3E-B7A0-0AA7608CAF11}" presName="node" presStyleLbl="node1" presStyleIdx="7" presStyleCnt="20">
        <dgm:presLayoutVars>
          <dgm:bulletEnabled val="1"/>
        </dgm:presLayoutVars>
      </dgm:prSet>
      <dgm:spPr/>
    </dgm:pt>
    <dgm:pt modelId="{B8DC9D81-BE5E-49F0-9E25-23A340253EDB}" type="pres">
      <dgm:prSet presAssocID="{AB979FAF-7A12-4C26-845D-EC9B8001A8B8}" presName="sibTrans" presStyleCnt="0"/>
      <dgm:spPr/>
    </dgm:pt>
    <dgm:pt modelId="{68856835-CF36-4998-966E-438D50E2E52B}" type="pres">
      <dgm:prSet presAssocID="{A78812DB-7579-4604-90EE-C151277C51E8}" presName="node" presStyleLbl="node1" presStyleIdx="8" presStyleCnt="20">
        <dgm:presLayoutVars>
          <dgm:bulletEnabled val="1"/>
        </dgm:presLayoutVars>
      </dgm:prSet>
      <dgm:spPr/>
    </dgm:pt>
    <dgm:pt modelId="{73858614-C7D8-406A-B556-777E9A6E3965}" type="pres">
      <dgm:prSet presAssocID="{67397CC8-B6A9-4847-A7E9-CB7EBBE6ADA6}" presName="sibTrans" presStyleCnt="0"/>
      <dgm:spPr/>
    </dgm:pt>
    <dgm:pt modelId="{0DBB2957-DB3A-4436-A6CF-F9ACFC9D23C5}" type="pres">
      <dgm:prSet presAssocID="{7492E2EE-1E1E-4BFC-A2AF-C87D19E1D62C}" presName="node" presStyleLbl="node1" presStyleIdx="9" presStyleCnt="20">
        <dgm:presLayoutVars>
          <dgm:bulletEnabled val="1"/>
        </dgm:presLayoutVars>
      </dgm:prSet>
      <dgm:spPr/>
    </dgm:pt>
    <dgm:pt modelId="{D3E2BBB1-7BA1-4B59-BB87-8DC9BFD13394}" type="pres">
      <dgm:prSet presAssocID="{F346206F-C8EA-49A3-8BD1-BFCF07DD45CE}" presName="sibTrans" presStyleCnt="0"/>
      <dgm:spPr/>
    </dgm:pt>
    <dgm:pt modelId="{219384FE-D801-4DAF-81A3-2BCE91350681}" type="pres">
      <dgm:prSet presAssocID="{10C987F3-0583-4CD0-B022-34B00668431D}" presName="node" presStyleLbl="node1" presStyleIdx="10" presStyleCnt="20">
        <dgm:presLayoutVars>
          <dgm:bulletEnabled val="1"/>
        </dgm:presLayoutVars>
      </dgm:prSet>
      <dgm:spPr/>
    </dgm:pt>
    <dgm:pt modelId="{D04274BA-F9D3-48F6-9D3C-1E6DEDC39C27}" type="pres">
      <dgm:prSet presAssocID="{1F093A52-795E-4D0E-A197-F9D103B0C8DD}" presName="sibTrans" presStyleCnt="0"/>
      <dgm:spPr/>
    </dgm:pt>
    <dgm:pt modelId="{6747ED2F-FFB2-44AB-A55C-810390186B9D}" type="pres">
      <dgm:prSet presAssocID="{61474776-46FE-4B1E-BD2C-B21FF31AE8AB}" presName="node" presStyleLbl="node1" presStyleIdx="11" presStyleCnt="20">
        <dgm:presLayoutVars>
          <dgm:bulletEnabled val="1"/>
        </dgm:presLayoutVars>
      </dgm:prSet>
      <dgm:spPr/>
    </dgm:pt>
    <dgm:pt modelId="{3CCCBFEA-C1F9-4C6B-AB5D-F6D7D6ED1FD9}" type="pres">
      <dgm:prSet presAssocID="{50D57CDA-57A4-49A2-A14E-DF3B06279272}" presName="sibTrans" presStyleCnt="0"/>
      <dgm:spPr/>
    </dgm:pt>
    <dgm:pt modelId="{6E809C94-9B60-4249-8510-3363BF5F9009}" type="pres">
      <dgm:prSet presAssocID="{F7864ACA-7C18-4D36-994B-8346EDB01DC4}" presName="node" presStyleLbl="node1" presStyleIdx="12" presStyleCnt="20">
        <dgm:presLayoutVars>
          <dgm:bulletEnabled val="1"/>
        </dgm:presLayoutVars>
      </dgm:prSet>
      <dgm:spPr/>
    </dgm:pt>
    <dgm:pt modelId="{22C5B863-9A93-4DB3-816B-0697BCAF8531}" type="pres">
      <dgm:prSet presAssocID="{B64100F7-0369-4AEA-BB67-F7DACC9510C1}" presName="sibTrans" presStyleCnt="0"/>
      <dgm:spPr/>
    </dgm:pt>
    <dgm:pt modelId="{26F15B85-62B6-4585-8710-6300A4AC2813}" type="pres">
      <dgm:prSet presAssocID="{C53BC4C0-19E2-4FF1-8C72-6BF7147C23B2}" presName="node" presStyleLbl="node1" presStyleIdx="13" presStyleCnt="20">
        <dgm:presLayoutVars>
          <dgm:bulletEnabled val="1"/>
        </dgm:presLayoutVars>
      </dgm:prSet>
      <dgm:spPr/>
    </dgm:pt>
    <dgm:pt modelId="{6E9A06E1-F6DA-4CA9-AE1E-C981D285C50F}" type="pres">
      <dgm:prSet presAssocID="{1EF397E6-F216-4A47-BC58-D0330F0CF170}" presName="sibTrans" presStyleCnt="0"/>
      <dgm:spPr/>
    </dgm:pt>
    <dgm:pt modelId="{98908C21-30A3-430E-8C46-0E4DDA0943FB}" type="pres">
      <dgm:prSet presAssocID="{E0BD580E-819D-4823-9D21-20EA9CFFDFE6}" presName="node" presStyleLbl="node1" presStyleIdx="14" presStyleCnt="20">
        <dgm:presLayoutVars>
          <dgm:bulletEnabled val="1"/>
        </dgm:presLayoutVars>
      </dgm:prSet>
      <dgm:spPr/>
    </dgm:pt>
    <dgm:pt modelId="{19B42169-A9FE-42CB-8546-6638AFE2219E}" type="pres">
      <dgm:prSet presAssocID="{E266BD2F-DFC1-4C72-AA72-154FF00F8B6B}" presName="sibTrans" presStyleCnt="0"/>
      <dgm:spPr/>
    </dgm:pt>
    <dgm:pt modelId="{1F315E0E-347A-4E3E-8435-9211E628237E}" type="pres">
      <dgm:prSet presAssocID="{A089EAD8-43A4-49C2-A04D-099A9843CBCF}" presName="node" presStyleLbl="node1" presStyleIdx="15" presStyleCnt="20">
        <dgm:presLayoutVars>
          <dgm:bulletEnabled val="1"/>
        </dgm:presLayoutVars>
      </dgm:prSet>
      <dgm:spPr/>
    </dgm:pt>
    <dgm:pt modelId="{DC89B9CE-A610-4D88-802E-C4B20BB1AB89}" type="pres">
      <dgm:prSet presAssocID="{22E64D66-A9C7-48EE-9601-3D9091FAA99F}" presName="sibTrans" presStyleCnt="0"/>
      <dgm:spPr/>
    </dgm:pt>
    <dgm:pt modelId="{5063F8D5-7544-4E0F-A1EA-068A6CDF8574}" type="pres">
      <dgm:prSet presAssocID="{BE3DDA2B-6873-47C1-B65A-A1EC1238ACDF}" presName="node" presStyleLbl="node1" presStyleIdx="16" presStyleCnt="20">
        <dgm:presLayoutVars>
          <dgm:bulletEnabled val="1"/>
        </dgm:presLayoutVars>
      </dgm:prSet>
      <dgm:spPr/>
    </dgm:pt>
    <dgm:pt modelId="{F8086A05-A220-47FE-9D23-C36EB6BC7304}" type="pres">
      <dgm:prSet presAssocID="{53AFF830-1091-4CD8-A803-A6AAAA101FE7}" presName="sibTrans" presStyleCnt="0"/>
      <dgm:spPr/>
    </dgm:pt>
    <dgm:pt modelId="{480A9DA2-F0A1-4929-8308-B1AAB4F4D716}" type="pres">
      <dgm:prSet presAssocID="{EE4F593A-1579-4253-A872-BBDB0619D8AF}" presName="node" presStyleLbl="node1" presStyleIdx="17" presStyleCnt="20">
        <dgm:presLayoutVars>
          <dgm:bulletEnabled val="1"/>
        </dgm:presLayoutVars>
      </dgm:prSet>
      <dgm:spPr/>
    </dgm:pt>
    <dgm:pt modelId="{59BAC60D-5389-4245-A795-637EE82C31F7}" type="pres">
      <dgm:prSet presAssocID="{C8BA3FFB-EFEC-47CC-B5B4-61AE8B93EC2B}" presName="sibTrans" presStyleCnt="0"/>
      <dgm:spPr/>
    </dgm:pt>
    <dgm:pt modelId="{1834E28B-85D9-4A08-A7E2-5BB2622DE904}" type="pres">
      <dgm:prSet presAssocID="{300D9644-59DF-415D-9CC0-723AB7E5E6AC}" presName="node" presStyleLbl="node1" presStyleIdx="18" presStyleCnt="20">
        <dgm:presLayoutVars>
          <dgm:bulletEnabled val="1"/>
        </dgm:presLayoutVars>
      </dgm:prSet>
      <dgm:spPr/>
    </dgm:pt>
    <dgm:pt modelId="{4449DC74-261E-49E3-8114-1DF5E409256C}" type="pres">
      <dgm:prSet presAssocID="{05A268C0-4D48-4751-9702-F81B9C79A8AD}" presName="sibTrans" presStyleCnt="0"/>
      <dgm:spPr/>
    </dgm:pt>
    <dgm:pt modelId="{1C188605-AE35-4363-8875-D96A9F106998}" type="pres">
      <dgm:prSet presAssocID="{0E491434-AFF5-4D69-A48B-9208828632A3}" presName="node" presStyleLbl="node1" presStyleIdx="19" presStyleCnt="20">
        <dgm:presLayoutVars>
          <dgm:bulletEnabled val="1"/>
        </dgm:presLayoutVars>
      </dgm:prSet>
      <dgm:spPr/>
    </dgm:pt>
  </dgm:ptLst>
  <dgm:cxnLst>
    <dgm:cxn modelId="{16236E0A-E27F-4583-A3EC-762768745A2A}" srcId="{BF9476EC-0B2B-42C5-9BF3-F9E7672596B0}" destId="{47893996-3E7E-472B-A303-16D7CFE1407F}" srcOrd="3" destOrd="0" parTransId="{4BE68808-5E27-475E-B994-D59C53B780AC}" sibTransId="{5E2EE562-1477-40A0-B56C-BAC4A97CD376}"/>
    <dgm:cxn modelId="{311D2920-C6AF-42C6-8EFE-E4CBE4FD99ED}" type="presOf" srcId="{7492E2EE-1E1E-4BFC-A2AF-C87D19E1D62C}" destId="{0DBB2957-DB3A-4436-A6CF-F9ACFC9D23C5}" srcOrd="0" destOrd="0" presId="urn:microsoft.com/office/officeart/2005/8/layout/default"/>
    <dgm:cxn modelId="{D5462F23-B868-4B48-B74E-3EDC9B75B6AB}" srcId="{BF9476EC-0B2B-42C5-9BF3-F9E7672596B0}" destId="{61474776-46FE-4B1E-BD2C-B21FF31AE8AB}" srcOrd="11" destOrd="0" parTransId="{5EADE5ED-BA47-4BF0-A87A-03DACFC99E15}" sibTransId="{50D57CDA-57A4-49A2-A14E-DF3B06279272}"/>
    <dgm:cxn modelId="{5A828525-EBFD-4EC2-9580-BD0AEDE560FD}" type="presOf" srcId="{300D9644-59DF-415D-9CC0-723AB7E5E6AC}" destId="{1834E28B-85D9-4A08-A7E2-5BB2622DE904}" srcOrd="0" destOrd="0" presId="urn:microsoft.com/office/officeart/2005/8/layout/default"/>
    <dgm:cxn modelId="{21073234-DF00-4EF8-A427-585288E7C6F1}" srcId="{BF9476EC-0B2B-42C5-9BF3-F9E7672596B0}" destId="{420F7B92-20C1-4782-BF4F-EE7BEA2CD28F}" srcOrd="0" destOrd="0" parTransId="{2ABA501A-1137-4E05-AA45-D74A0B04F926}" sibTransId="{16D72EA6-13B1-4296-AF0A-EF0A3C4E8523}"/>
    <dgm:cxn modelId="{F9372B37-39EA-40FA-A01C-C13D1F1ECFC3}" type="presOf" srcId="{BE3DDA2B-6873-47C1-B65A-A1EC1238ACDF}" destId="{5063F8D5-7544-4E0F-A1EA-068A6CDF8574}" srcOrd="0" destOrd="0" presId="urn:microsoft.com/office/officeart/2005/8/layout/default"/>
    <dgm:cxn modelId="{8F64AB37-9E6C-4A3E-8F8F-A8B7479C0685}" srcId="{BF9476EC-0B2B-42C5-9BF3-F9E7672596B0}" destId="{A089EAD8-43A4-49C2-A04D-099A9843CBCF}" srcOrd="15" destOrd="0" parTransId="{F01BCF01-7918-483B-80C5-A73DA5CB7D6D}" sibTransId="{22E64D66-A9C7-48EE-9601-3D9091FAA99F}"/>
    <dgm:cxn modelId="{BEAAC638-F0B6-41EE-AEB1-011F94E12FAA}" srcId="{BF9476EC-0B2B-42C5-9BF3-F9E7672596B0}" destId="{BC4FD730-1FD6-4F60-BC50-FD1E31510C6B}" srcOrd="6" destOrd="0" parTransId="{89B652F4-6280-4016-BDCC-A494C6EAEB7F}" sibTransId="{F1329374-C520-45C9-980C-7A09E4AFA9ED}"/>
    <dgm:cxn modelId="{FF8A845F-7275-445D-BC21-A25AEB59184D}" type="presOf" srcId="{F7864ACA-7C18-4D36-994B-8346EDB01DC4}" destId="{6E809C94-9B60-4249-8510-3363BF5F9009}" srcOrd="0" destOrd="0" presId="urn:microsoft.com/office/officeart/2005/8/layout/default"/>
    <dgm:cxn modelId="{CACDE35F-E287-46F5-BE4B-EAA12FAD6325}" srcId="{BF9476EC-0B2B-42C5-9BF3-F9E7672596B0}" destId="{CB419AF8-0CD4-461E-8285-FE50DA761D7E}" srcOrd="5" destOrd="0" parTransId="{6886260A-BE7C-4C59-A4A3-BB1449A173D9}" sibTransId="{D578D825-C1FE-4D3F-8FC0-95202FDD4910}"/>
    <dgm:cxn modelId="{13FDF362-8DED-46AE-89C3-EFAD2C2189B2}" type="presOf" srcId="{47893996-3E7E-472B-A303-16D7CFE1407F}" destId="{177D1CD7-4DA5-4988-AC37-71FFCC49F113}" srcOrd="0" destOrd="0" presId="urn:microsoft.com/office/officeart/2005/8/layout/default"/>
    <dgm:cxn modelId="{FFB0BE63-9DE9-4A87-9C67-09AC04CDC3FD}" srcId="{BF9476EC-0B2B-42C5-9BF3-F9E7672596B0}" destId="{73AF776B-C570-4A6A-93C5-26A253F666FB}" srcOrd="4" destOrd="0" parTransId="{69AA7D74-94A7-4905-A2A9-C024174B8F45}" sibTransId="{D8D096B1-8366-4E02-914E-1EF49ED33AAB}"/>
    <dgm:cxn modelId="{FDD7BF68-34D7-4436-97BF-93528C97B7E1}" srcId="{BF9476EC-0B2B-42C5-9BF3-F9E7672596B0}" destId="{0E491434-AFF5-4D69-A48B-9208828632A3}" srcOrd="19" destOrd="0" parTransId="{6713F4B6-201F-4982-BF1C-3B680AAE7AE5}" sibTransId="{474BBF46-F64D-4FA0-9755-3DE0A8612E59}"/>
    <dgm:cxn modelId="{2111776B-DE92-4822-AF42-B84E8B195E4E}" type="presOf" srcId="{73AF776B-C570-4A6A-93C5-26A253F666FB}" destId="{F282F046-D399-4BF4-BAA0-A5F01B412453}" srcOrd="0" destOrd="0" presId="urn:microsoft.com/office/officeart/2005/8/layout/default"/>
    <dgm:cxn modelId="{1D42176D-77F2-4504-B60F-DB8FA18AFD19}" type="presOf" srcId="{BC4FD730-1FD6-4F60-BC50-FD1E31510C6B}" destId="{9BB46794-5C00-4F84-A19D-94AEAFB298EE}" srcOrd="0" destOrd="0" presId="urn:microsoft.com/office/officeart/2005/8/layout/default"/>
    <dgm:cxn modelId="{9A6CBD4F-EE70-4657-9CB8-516A8DBE46AE}" type="presOf" srcId="{BF9476EC-0B2B-42C5-9BF3-F9E7672596B0}" destId="{25704C66-12AB-4107-8C53-2DD839782EE7}" srcOrd="0" destOrd="0" presId="urn:microsoft.com/office/officeart/2005/8/layout/default"/>
    <dgm:cxn modelId="{CC202954-965B-4D72-A744-149312944E8B}" srcId="{BF9476EC-0B2B-42C5-9BF3-F9E7672596B0}" destId="{925DD6F7-CECE-4B3E-B7A0-0AA7608CAF11}" srcOrd="7" destOrd="0" parTransId="{25E58426-FF7C-40D6-B9FC-C16446F64486}" sibTransId="{AB979FAF-7A12-4C26-845D-EC9B8001A8B8}"/>
    <dgm:cxn modelId="{A2AB9375-D274-4BBE-8B0C-E517E52238F2}" type="presOf" srcId="{9DEE040A-6913-4CAE-A6E7-DD9D2EB82C7E}" destId="{69DF3B54-9327-4915-BBF6-C757777ECAB2}" srcOrd="0" destOrd="0" presId="urn:microsoft.com/office/officeart/2005/8/layout/default"/>
    <dgm:cxn modelId="{CFDFB677-59AF-4138-9928-E3F318E5E384}" srcId="{BF9476EC-0B2B-42C5-9BF3-F9E7672596B0}" destId="{E0BD580E-819D-4823-9D21-20EA9CFFDFE6}" srcOrd="14" destOrd="0" parTransId="{99583301-1E34-4A26-BADE-8B4551D8C8A7}" sibTransId="{E266BD2F-DFC1-4C72-AA72-154FF00F8B6B}"/>
    <dgm:cxn modelId="{C4A0227A-FF78-4493-8B65-FCE909CF32A1}" type="presOf" srcId="{420F7B92-20C1-4782-BF4F-EE7BEA2CD28F}" destId="{0C044BE1-8072-4F98-A926-ADB86052A23C}" srcOrd="0" destOrd="0" presId="urn:microsoft.com/office/officeart/2005/8/layout/default"/>
    <dgm:cxn modelId="{A0F7717E-EECB-44D1-A9F2-0A8844AE0DB5}" srcId="{BF9476EC-0B2B-42C5-9BF3-F9E7672596B0}" destId="{C53BC4C0-19E2-4FF1-8C72-6BF7147C23B2}" srcOrd="13" destOrd="0" parTransId="{E46CC582-86B5-4535-BF66-B43C9FA846A9}" sibTransId="{1EF397E6-F216-4A47-BC58-D0330F0CF170}"/>
    <dgm:cxn modelId="{EC190882-A9F0-486B-AC68-19ABA6A0706F}" type="presOf" srcId="{925DD6F7-CECE-4B3E-B7A0-0AA7608CAF11}" destId="{701C43F0-372B-4DC2-B2DA-4E070B748F09}" srcOrd="0" destOrd="0" presId="urn:microsoft.com/office/officeart/2005/8/layout/default"/>
    <dgm:cxn modelId="{EBA71887-01A2-4297-9841-733AFE49E49C}" srcId="{BF9476EC-0B2B-42C5-9BF3-F9E7672596B0}" destId="{BE3DDA2B-6873-47C1-B65A-A1EC1238ACDF}" srcOrd="16" destOrd="0" parTransId="{359CE216-F540-43E6-96D3-939F80D0744E}" sibTransId="{53AFF830-1091-4CD8-A803-A6AAAA101FE7}"/>
    <dgm:cxn modelId="{5A52E187-7F05-4C23-9498-63B010B72F7B}" srcId="{BF9476EC-0B2B-42C5-9BF3-F9E7672596B0}" destId="{A78812DB-7579-4604-90EE-C151277C51E8}" srcOrd="8" destOrd="0" parTransId="{2180A429-CE1D-41F2-98FB-E1E203DA8D1E}" sibTransId="{67397CC8-B6A9-4847-A7E9-CB7EBBE6ADA6}"/>
    <dgm:cxn modelId="{56BF2989-2FC7-442E-874B-4774FD158C55}" type="presOf" srcId="{CB419AF8-0CD4-461E-8285-FE50DA761D7E}" destId="{F185514B-4C44-448F-B391-5FA02D16AEA3}" srcOrd="0" destOrd="0" presId="urn:microsoft.com/office/officeart/2005/8/layout/default"/>
    <dgm:cxn modelId="{ED40B48B-CC80-415D-A451-F0995D3236FC}" type="presOf" srcId="{0E491434-AFF5-4D69-A48B-9208828632A3}" destId="{1C188605-AE35-4363-8875-D96A9F106998}" srcOrd="0" destOrd="0" presId="urn:microsoft.com/office/officeart/2005/8/layout/default"/>
    <dgm:cxn modelId="{32D8AA8D-9B4A-4810-885A-6123C4E22B89}" srcId="{BF9476EC-0B2B-42C5-9BF3-F9E7672596B0}" destId="{F7864ACA-7C18-4D36-994B-8346EDB01DC4}" srcOrd="12" destOrd="0" parTransId="{EE33247E-51CE-4C46-B37C-48224BCE8FB8}" sibTransId="{B64100F7-0369-4AEA-BB67-F7DACC9510C1}"/>
    <dgm:cxn modelId="{A419C797-0D44-46D6-8BD5-0219A59988C3}" type="presOf" srcId="{C53BC4C0-19E2-4FF1-8C72-6BF7147C23B2}" destId="{26F15B85-62B6-4585-8710-6300A4AC2813}" srcOrd="0" destOrd="0" presId="urn:microsoft.com/office/officeart/2005/8/layout/default"/>
    <dgm:cxn modelId="{B6B245A6-7843-4934-99FD-D0FEC23A24CB}" srcId="{BF9476EC-0B2B-42C5-9BF3-F9E7672596B0}" destId="{300D9644-59DF-415D-9CC0-723AB7E5E6AC}" srcOrd="18" destOrd="0" parTransId="{D2743846-AFB1-440B-A320-7ACF6B31A743}" sibTransId="{05A268C0-4D48-4751-9702-F81B9C79A8AD}"/>
    <dgm:cxn modelId="{F36F70AA-87ED-41C6-B0D3-621A05DE9F3B}" srcId="{BF9476EC-0B2B-42C5-9BF3-F9E7672596B0}" destId="{E93577B0-E8A2-4824-8228-1DF34C24B545}" srcOrd="1" destOrd="0" parTransId="{5E74D7E1-5239-454E-9BB8-3634464B40BD}" sibTransId="{03368AE6-96FC-4EB9-B95C-40EEF426C7E7}"/>
    <dgm:cxn modelId="{D05708AB-608B-49A7-8502-A783445F6128}" type="presOf" srcId="{EE4F593A-1579-4253-A872-BBDB0619D8AF}" destId="{480A9DA2-F0A1-4929-8308-B1AAB4F4D716}" srcOrd="0" destOrd="0" presId="urn:microsoft.com/office/officeart/2005/8/layout/default"/>
    <dgm:cxn modelId="{F04D15BB-5CE8-401E-84D4-2B232CDD5C3F}" srcId="{BF9476EC-0B2B-42C5-9BF3-F9E7672596B0}" destId="{EE4F593A-1579-4253-A872-BBDB0619D8AF}" srcOrd="17" destOrd="0" parTransId="{DF2E103E-8382-470B-BE3A-85C9E4A174F4}" sibTransId="{C8BA3FFB-EFEC-47CC-B5B4-61AE8B93EC2B}"/>
    <dgm:cxn modelId="{57E598C7-5621-4F3B-B5C9-4B4477DB2F45}" type="presOf" srcId="{A089EAD8-43A4-49C2-A04D-099A9843CBCF}" destId="{1F315E0E-347A-4E3E-8435-9211E628237E}" srcOrd="0" destOrd="0" presId="urn:microsoft.com/office/officeart/2005/8/layout/default"/>
    <dgm:cxn modelId="{FCDCB3CE-7A12-45EE-8153-9A7F52817DD7}" type="presOf" srcId="{A78812DB-7579-4604-90EE-C151277C51E8}" destId="{68856835-CF36-4998-966E-438D50E2E52B}" srcOrd="0" destOrd="0" presId="urn:microsoft.com/office/officeart/2005/8/layout/default"/>
    <dgm:cxn modelId="{EB2AE6D2-ADA7-442B-9595-2171A29247D6}" srcId="{BF9476EC-0B2B-42C5-9BF3-F9E7672596B0}" destId="{9DEE040A-6913-4CAE-A6E7-DD9D2EB82C7E}" srcOrd="2" destOrd="0" parTransId="{559D8226-C0CA-4A3C-8CCB-6C9C944722A8}" sibTransId="{62C87501-362E-4A93-A1A5-C22EB5E55D0C}"/>
    <dgm:cxn modelId="{8C63E2D8-329E-4518-9E4A-4AFCB33F542A}" type="presOf" srcId="{E93577B0-E8A2-4824-8228-1DF34C24B545}" destId="{6C6B0D79-B30A-4C4F-910E-429AE4020672}" srcOrd="0" destOrd="0" presId="urn:microsoft.com/office/officeart/2005/8/layout/default"/>
    <dgm:cxn modelId="{5782DEDD-9137-48D8-A10F-54D589C6AD5C}" srcId="{BF9476EC-0B2B-42C5-9BF3-F9E7672596B0}" destId="{10C987F3-0583-4CD0-B022-34B00668431D}" srcOrd="10" destOrd="0" parTransId="{CD42D51E-233E-4710-B662-91EDE1A4A076}" sibTransId="{1F093A52-795E-4D0E-A197-F9D103B0C8DD}"/>
    <dgm:cxn modelId="{C6FE23E5-84A7-4E16-BCE3-7BE99889D781}" type="presOf" srcId="{10C987F3-0583-4CD0-B022-34B00668431D}" destId="{219384FE-D801-4DAF-81A3-2BCE91350681}" srcOrd="0" destOrd="0" presId="urn:microsoft.com/office/officeart/2005/8/layout/default"/>
    <dgm:cxn modelId="{DB565DEB-2040-444B-99A5-EFF6CD0AB6C6}" type="presOf" srcId="{E0BD580E-819D-4823-9D21-20EA9CFFDFE6}" destId="{98908C21-30A3-430E-8C46-0E4DDA0943FB}" srcOrd="0" destOrd="0" presId="urn:microsoft.com/office/officeart/2005/8/layout/default"/>
    <dgm:cxn modelId="{A5DF88F6-E31C-4201-B926-200AB7CAAB32}" srcId="{BF9476EC-0B2B-42C5-9BF3-F9E7672596B0}" destId="{7492E2EE-1E1E-4BFC-A2AF-C87D19E1D62C}" srcOrd="9" destOrd="0" parTransId="{035E50D1-443A-4DF7-9AF0-33C3E78960AC}" sibTransId="{F346206F-C8EA-49A3-8BD1-BFCF07DD45CE}"/>
    <dgm:cxn modelId="{63248BF9-2785-463C-83E2-0702A1B81EC4}" type="presOf" srcId="{61474776-46FE-4B1E-BD2C-B21FF31AE8AB}" destId="{6747ED2F-FFB2-44AB-A55C-810390186B9D}" srcOrd="0" destOrd="0" presId="urn:microsoft.com/office/officeart/2005/8/layout/default"/>
    <dgm:cxn modelId="{DF738D69-0C7D-4FE2-938B-583B45789595}" type="presParOf" srcId="{25704C66-12AB-4107-8C53-2DD839782EE7}" destId="{0C044BE1-8072-4F98-A926-ADB86052A23C}" srcOrd="0" destOrd="0" presId="urn:microsoft.com/office/officeart/2005/8/layout/default"/>
    <dgm:cxn modelId="{72E4F389-4CB4-4DD2-875A-DE6F24298E53}" type="presParOf" srcId="{25704C66-12AB-4107-8C53-2DD839782EE7}" destId="{4ABD2D05-E8E7-4167-81EA-6FAFD18460E7}" srcOrd="1" destOrd="0" presId="urn:microsoft.com/office/officeart/2005/8/layout/default"/>
    <dgm:cxn modelId="{5DE1645F-CA40-4C6B-AF52-FD3BAF1A5E48}" type="presParOf" srcId="{25704C66-12AB-4107-8C53-2DD839782EE7}" destId="{6C6B0D79-B30A-4C4F-910E-429AE4020672}" srcOrd="2" destOrd="0" presId="urn:microsoft.com/office/officeart/2005/8/layout/default"/>
    <dgm:cxn modelId="{9CF03ABC-B0BA-43AE-A79F-937E5712F1E7}" type="presParOf" srcId="{25704C66-12AB-4107-8C53-2DD839782EE7}" destId="{0C66D762-78EC-48AC-8BAC-37D2A686C721}" srcOrd="3" destOrd="0" presId="urn:microsoft.com/office/officeart/2005/8/layout/default"/>
    <dgm:cxn modelId="{3F393818-2C8D-4679-9D32-0C12B20B664C}" type="presParOf" srcId="{25704C66-12AB-4107-8C53-2DD839782EE7}" destId="{69DF3B54-9327-4915-BBF6-C757777ECAB2}" srcOrd="4" destOrd="0" presId="urn:microsoft.com/office/officeart/2005/8/layout/default"/>
    <dgm:cxn modelId="{A5C0F31D-13B4-408A-BD1B-A4E972F9A7AD}" type="presParOf" srcId="{25704C66-12AB-4107-8C53-2DD839782EE7}" destId="{629B5462-27F5-4242-98B4-596A1670F923}" srcOrd="5" destOrd="0" presId="urn:microsoft.com/office/officeart/2005/8/layout/default"/>
    <dgm:cxn modelId="{E51514EE-6EE8-4B0E-ADCF-B3D14D99AA5B}" type="presParOf" srcId="{25704C66-12AB-4107-8C53-2DD839782EE7}" destId="{177D1CD7-4DA5-4988-AC37-71FFCC49F113}" srcOrd="6" destOrd="0" presId="urn:microsoft.com/office/officeart/2005/8/layout/default"/>
    <dgm:cxn modelId="{3328BC83-A976-4409-83DE-F3DD9E245209}" type="presParOf" srcId="{25704C66-12AB-4107-8C53-2DD839782EE7}" destId="{9B5E9A84-04DE-47F1-A8FC-E45D3CD69CE2}" srcOrd="7" destOrd="0" presId="urn:microsoft.com/office/officeart/2005/8/layout/default"/>
    <dgm:cxn modelId="{AB82A6FC-9FC0-42E5-A3EF-410BDB15034B}" type="presParOf" srcId="{25704C66-12AB-4107-8C53-2DD839782EE7}" destId="{F282F046-D399-4BF4-BAA0-A5F01B412453}" srcOrd="8" destOrd="0" presId="urn:microsoft.com/office/officeart/2005/8/layout/default"/>
    <dgm:cxn modelId="{7400B53F-03BF-464C-A620-05815D212DBA}" type="presParOf" srcId="{25704C66-12AB-4107-8C53-2DD839782EE7}" destId="{D848CB73-4820-491F-B0FC-FE6AA10ED43A}" srcOrd="9" destOrd="0" presId="urn:microsoft.com/office/officeart/2005/8/layout/default"/>
    <dgm:cxn modelId="{564F8731-9BBB-4B32-86B9-9388167627DE}" type="presParOf" srcId="{25704C66-12AB-4107-8C53-2DD839782EE7}" destId="{F185514B-4C44-448F-B391-5FA02D16AEA3}" srcOrd="10" destOrd="0" presId="urn:microsoft.com/office/officeart/2005/8/layout/default"/>
    <dgm:cxn modelId="{C1CC9556-94BD-42D7-A71E-D32B94F71F36}" type="presParOf" srcId="{25704C66-12AB-4107-8C53-2DD839782EE7}" destId="{875B7BB5-65BC-416B-88FD-AC6FA70B0C1C}" srcOrd="11" destOrd="0" presId="urn:microsoft.com/office/officeart/2005/8/layout/default"/>
    <dgm:cxn modelId="{7B3FB167-F0BB-4C50-B514-E7DCD61C2126}" type="presParOf" srcId="{25704C66-12AB-4107-8C53-2DD839782EE7}" destId="{9BB46794-5C00-4F84-A19D-94AEAFB298EE}" srcOrd="12" destOrd="0" presId="urn:microsoft.com/office/officeart/2005/8/layout/default"/>
    <dgm:cxn modelId="{73428A28-DA80-4C95-A203-0419C4D106D3}" type="presParOf" srcId="{25704C66-12AB-4107-8C53-2DD839782EE7}" destId="{EDA8DD40-87D4-4839-AD5C-B229116D76FA}" srcOrd="13" destOrd="0" presId="urn:microsoft.com/office/officeart/2005/8/layout/default"/>
    <dgm:cxn modelId="{534B7422-20A8-4F15-AA94-89A540149764}" type="presParOf" srcId="{25704C66-12AB-4107-8C53-2DD839782EE7}" destId="{701C43F0-372B-4DC2-B2DA-4E070B748F09}" srcOrd="14" destOrd="0" presId="urn:microsoft.com/office/officeart/2005/8/layout/default"/>
    <dgm:cxn modelId="{EDC18D70-785A-4D57-BC2F-8C1885DA13EA}" type="presParOf" srcId="{25704C66-12AB-4107-8C53-2DD839782EE7}" destId="{B8DC9D81-BE5E-49F0-9E25-23A340253EDB}" srcOrd="15" destOrd="0" presId="urn:microsoft.com/office/officeart/2005/8/layout/default"/>
    <dgm:cxn modelId="{5DAC1BF7-0B65-45BB-BAA4-89F6D8E78064}" type="presParOf" srcId="{25704C66-12AB-4107-8C53-2DD839782EE7}" destId="{68856835-CF36-4998-966E-438D50E2E52B}" srcOrd="16" destOrd="0" presId="urn:microsoft.com/office/officeart/2005/8/layout/default"/>
    <dgm:cxn modelId="{7BE70B63-B259-4D10-B76D-80970FD9CAEB}" type="presParOf" srcId="{25704C66-12AB-4107-8C53-2DD839782EE7}" destId="{73858614-C7D8-406A-B556-777E9A6E3965}" srcOrd="17" destOrd="0" presId="urn:microsoft.com/office/officeart/2005/8/layout/default"/>
    <dgm:cxn modelId="{0CD9EE56-8A94-4E43-9C6C-6A069B68B22B}" type="presParOf" srcId="{25704C66-12AB-4107-8C53-2DD839782EE7}" destId="{0DBB2957-DB3A-4436-A6CF-F9ACFC9D23C5}" srcOrd="18" destOrd="0" presId="urn:microsoft.com/office/officeart/2005/8/layout/default"/>
    <dgm:cxn modelId="{E8767671-69BE-4604-BBD4-85477F63E3DF}" type="presParOf" srcId="{25704C66-12AB-4107-8C53-2DD839782EE7}" destId="{D3E2BBB1-7BA1-4B59-BB87-8DC9BFD13394}" srcOrd="19" destOrd="0" presId="urn:microsoft.com/office/officeart/2005/8/layout/default"/>
    <dgm:cxn modelId="{845CDF45-0F87-4397-8307-4FD8AED34F88}" type="presParOf" srcId="{25704C66-12AB-4107-8C53-2DD839782EE7}" destId="{219384FE-D801-4DAF-81A3-2BCE91350681}" srcOrd="20" destOrd="0" presId="urn:microsoft.com/office/officeart/2005/8/layout/default"/>
    <dgm:cxn modelId="{62960014-5C24-4E92-B30A-6ED27C0D5094}" type="presParOf" srcId="{25704C66-12AB-4107-8C53-2DD839782EE7}" destId="{D04274BA-F9D3-48F6-9D3C-1E6DEDC39C27}" srcOrd="21" destOrd="0" presId="urn:microsoft.com/office/officeart/2005/8/layout/default"/>
    <dgm:cxn modelId="{F8347929-5391-442C-9E37-87C13FAB2073}" type="presParOf" srcId="{25704C66-12AB-4107-8C53-2DD839782EE7}" destId="{6747ED2F-FFB2-44AB-A55C-810390186B9D}" srcOrd="22" destOrd="0" presId="urn:microsoft.com/office/officeart/2005/8/layout/default"/>
    <dgm:cxn modelId="{551316AF-1071-47F7-BD3A-3779169A3E48}" type="presParOf" srcId="{25704C66-12AB-4107-8C53-2DD839782EE7}" destId="{3CCCBFEA-C1F9-4C6B-AB5D-F6D7D6ED1FD9}" srcOrd="23" destOrd="0" presId="urn:microsoft.com/office/officeart/2005/8/layout/default"/>
    <dgm:cxn modelId="{DF826C96-0616-4F01-88C1-07133A8B4734}" type="presParOf" srcId="{25704C66-12AB-4107-8C53-2DD839782EE7}" destId="{6E809C94-9B60-4249-8510-3363BF5F9009}" srcOrd="24" destOrd="0" presId="urn:microsoft.com/office/officeart/2005/8/layout/default"/>
    <dgm:cxn modelId="{929F9496-DC1F-4D8A-A98F-BCD285ACBF80}" type="presParOf" srcId="{25704C66-12AB-4107-8C53-2DD839782EE7}" destId="{22C5B863-9A93-4DB3-816B-0697BCAF8531}" srcOrd="25" destOrd="0" presId="urn:microsoft.com/office/officeart/2005/8/layout/default"/>
    <dgm:cxn modelId="{16F64128-7237-4796-A2D2-70BAF6E3AD39}" type="presParOf" srcId="{25704C66-12AB-4107-8C53-2DD839782EE7}" destId="{26F15B85-62B6-4585-8710-6300A4AC2813}" srcOrd="26" destOrd="0" presId="urn:microsoft.com/office/officeart/2005/8/layout/default"/>
    <dgm:cxn modelId="{453BFE40-DE98-40DD-8315-0CB464DE4C16}" type="presParOf" srcId="{25704C66-12AB-4107-8C53-2DD839782EE7}" destId="{6E9A06E1-F6DA-4CA9-AE1E-C981D285C50F}" srcOrd="27" destOrd="0" presId="urn:microsoft.com/office/officeart/2005/8/layout/default"/>
    <dgm:cxn modelId="{CA8FD5CA-2FB1-4F71-A8DE-1FE33BAC5D22}" type="presParOf" srcId="{25704C66-12AB-4107-8C53-2DD839782EE7}" destId="{98908C21-30A3-430E-8C46-0E4DDA0943FB}" srcOrd="28" destOrd="0" presId="urn:microsoft.com/office/officeart/2005/8/layout/default"/>
    <dgm:cxn modelId="{88111130-D63D-4ED6-A101-D3C35A207DD7}" type="presParOf" srcId="{25704C66-12AB-4107-8C53-2DD839782EE7}" destId="{19B42169-A9FE-42CB-8546-6638AFE2219E}" srcOrd="29" destOrd="0" presId="urn:microsoft.com/office/officeart/2005/8/layout/default"/>
    <dgm:cxn modelId="{23E68B7A-4541-4D5A-BB4A-3A0CE36A5CD0}" type="presParOf" srcId="{25704C66-12AB-4107-8C53-2DD839782EE7}" destId="{1F315E0E-347A-4E3E-8435-9211E628237E}" srcOrd="30" destOrd="0" presId="urn:microsoft.com/office/officeart/2005/8/layout/default"/>
    <dgm:cxn modelId="{0EA7764C-8077-4019-8236-A474BAB1533D}" type="presParOf" srcId="{25704C66-12AB-4107-8C53-2DD839782EE7}" destId="{DC89B9CE-A610-4D88-802E-C4B20BB1AB89}" srcOrd="31" destOrd="0" presId="urn:microsoft.com/office/officeart/2005/8/layout/default"/>
    <dgm:cxn modelId="{4A7FEE81-65E6-4D0A-ACB6-5D50FCDDDE03}" type="presParOf" srcId="{25704C66-12AB-4107-8C53-2DD839782EE7}" destId="{5063F8D5-7544-4E0F-A1EA-068A6CDF8574}" srcOrd="32" destOrd="0" presId="urn:microsoft.com/office/officeart/2005/8/layout/default"/>
    <dgm:cxn modelId="{5F4F2E3A-6528-4BFD-9D86-14917D391CBF}" type="presParOf" srcId="{25704C66-12AB-4107-8C53-2DD839782EE7}" destId="{F8086A05-A220-47FE-9D23-C36EB6BC7304}" srcOrd="33" destOrd="0" presId="urn:microsoft.com/office/officeart/2005/8/layout/default"/>
    <dgm:cxn modelId="{FFF292B5-D960-4DF0-ADC0-01D37F8B757E}" type="presParOf" srcId="{25704C66-12AB-4107-8C53-2DD839782EE7}" destId="{480A9DA2-F0A1-4929-8308-B1AAB4F4D716}" srcOrd="34" destOrd="0" presId="urn:microsoft.com/office/officeart/2005/8/layout/default"/>
    <dgm:cxn modelId="{187BD047-89AD-496B-8D7B-0CB7E8A1A959}" type="presParOf" srcId="{25704C66-12AB-4107-8C53-2DD839782EE7}" destId="{59BAC60D-5389-4245-A795-637EE82C31F7}" srcOrd="35" destOrd="0" presId="urn:microsoft.com/office/officeart/2005/8/layout/default"/>
    <dgm:cxn modelId="{D7052B79-970D-41AB-A198-96EEAB34B0F2}" type="presParOf" srcId="{25704C66-12AB-4107-8C53-2DD839782EE7}" destId="{1834E28B-85D9-4A08-A7E2-5BB2622DE904}" srcOrd="36" destOrd="0" presId="urn:microsoft.com/office/officeart/2005/8/layout/default"/>
    <dgm:cxn modelId="{B3B1897D-4CA9-4AC6-AB79-660B261D856B}" type="presParOf" srcId="{25704C66-12AB-4107-8C53-2DD839782EE7}" destId="{4449DC74-261E-49E3-8114-1DF5E409256C}" srcOrd="37" destOrd="0" presId="urn:microsoft.com/office/officeart/2005/8/layout/default"/>
    <dgm:cxn modelId="{AC7D4C3E-A39B-4300-A137-6976FDA8C3D7}" type="presParOf" srcId="{25704C66-12AB-4107-8C53-2DD839782EE7}" destId="{1C188605-AE35-4363-8875-D96A9F106998}" srcOrd="3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A8AA1C-6FB4-4C2A-847C-2266CFC59B8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EEC4C92-A9B7-4E9A-9A2F-02F7B45B574E}">
      <dgm:prSet/>
      <dgm:spPr/>
      <dgm:t>
        <a:bodyPr/>
        <a:lstStyle/>
        <a:p>
          <a:r>
            <a:rPr lang="en-US"/>
            <a:t>Increased heart rate</a:t>
          </a:r>
        </a:p>
      </dgm:t>
    </dgm:pt>
    <dgm:pt modelId="{7955C3C9-40F6-4B82-93F1-F8AD0977CA93}" type="parTrans" cxnId="{687B4FC4-57F4-48B1-B357-B38FC54B8DA6}">
      <dgm:prSet/>
      <dgm:spPr/>
      <dgm:t>
        <a:bodyPr/>
        <a:lstStyle/>
        <a:p>
          <a:endParaRPr lang="en-US"/>
        </a:p>
      </dgm:t>
    </dgm:pt>
    <dgm:pt modelId="{64511A77-4809-4DC0-8808-560FCD60766D}" type="sibTrans" cxnId="{687B4FC4-57F4-48B1-B357-B38FC54B8DA6}">
      <dgm:prSet/>
      <dgm:spPr/>
      <dgm:t>
        <a:bodyPr/>
        <a:lstStyle/>
        <a:p>
          <a:endParaRPr lang="en-US"/>
        </a:p>
      </dgm:t>
    </dgm:pt>
    <dgm:pt modelId="{001B762E-14AD-42AC-BF5B-3DDD659927CC}">
      <dgm:prSet/>
      <dgm:spPr/>
      <dgm:t>
        <a:bodyPr/>
        <a:lstStyle/>
        <a:p>
          <a:r>
            <a:rPr lang="en-US"/>
            <a:t>Body aches or pains</a:t>
          </a:r>
        </a:p>
      </dgm:t>
    </dgm:pt>
    <dgm:pt modelId="{7FF10A21-49A1-474B-A369-FED4184625DC}" type="parTrans" cxnId="{DC289456-77E0-4298-8F85-D88275EFC06E}">
      <dgm:prSet/>
      <dgm:spPr/>
      <dgm:t>
        <a:bodyPr/>
        <a:lstStyle/>
        <a:p>
          <a:endParaRPr lang="en-US"/>
        </a:p>
      </dgm:t>
    </dgm:pt>
    <dgm:pt modelId="{5982466B-4B49-4A19-877E-D7F63C59CE12}" type="sibTrans" cxnId="{DC289456-77E0-4298-8F85-D88275EFC06E}">
      <dgm:prSet/>
      <dgm:spPr/>
      <dgm:t>
        <a:bodyPr/>
        <a:lstStyle/>
        <a:p>
          <a:endParaRPr lang="en-US"/>
        </a:p>
      </dgm:t>
    </dgm:pt>
    <dgm:pt modelId="{30047EBE-1373-43C2-AB99-0A3F6D2028DA}">
      <dgm:prSet/>
      <dgm:spPr/>
      <dgm:t>
        <a:bodyPr/>
        <a:lstStyle/>
        <a:p>
          <a:r>
            <a:rPr lang="en-US"/>
            <a:t>Tense muscles</a:t>
          </a:r>
        </a:p>
      </dgm:t>
    </dgm:pt>
    <dgm:pt modelId="{FA49CE39-A9C5-46EA-93BD-BCF144B49B50}" type="parTrans" cxnId="{76705C87-6E62-47A0-B669-F267D30E4910}">
      <dgm:prSet/>
      <dgm:spPr/>
      <dgm:t>
        <a:bodyPr/>
        <a:lstStyle/>
        <a:p>
          <a:endParaRPr lang="en-US"/>
        </a:p>
      </dgm:t>
    </dgm:pt>
    <dgm:pt modelId="{A552BBAE-E8B5-48DD-A5B5-908975A2620B}" type="sibTrans" cxnId="{76705C87-6E62-47A0-B669-F267D30E4910}">
      <dgm:prSet/>
      <dgm:spPr/>
      <dgm:t>
        <a:bodyPr/>
        <a:lstStyle/>
        <a:p>
          <a:endParaRPr lang="en-US"/>
        </a:p>
      </dgm:t>
    </dgm:pt>
    <dgm:pt modelId="{25411AEF-80A1-4990-98B6-27B5ECFB5200}">
      <dgm:prSet/>
      <dgm:spPr/>
      <dgm:t>
        <a:bodyPr/>
        <a:lstStyle/>
        <a:p>
          <a:r>
            <a:rPr lang="en-US"/>
            <a:t>Feeling on edge</a:t>
          </a:r>
        </a:p>
      </dgm:t>
    </dgm:pt>
    <dgm:pt modelId="{DEC9EED2-748A-4060-9911-06D77E1A2300}" type="parTrans" cxnId="{42AF078E-360F-4C5A-8EEF-F333FF98A694}">
      <dgm:prSet/>
      <dgm:spPr/>
      <dgm:t>
        <a:bodyPr/>
        <a:lstStyle/>
        <a:p>
          <a:endParaRPr lang="en-US"/>
        </a:p>
      </dgm:t>
    </dgm:pt>
    <dgm:pt modelId="{5049C31B-9D94-4AE6-8A7B-722FD126E3A0}" type="sibTrans" cxnId="{42AF078E-360F-4C5A-8EEF-F333FF98A694}">
      <dgm:prSet/>
      <dgm:spPr/>
      <dgm:t>
        <a:bodyPr/>
        <a:lstStyle/>
        <a:p>
          <a:endParaRPr lang="en-US"/>
        </a:p>
      </dgm:t>
    </dgm:pt>
    <dgm:pt modelId="{A44D54E2-FFDD-47D9-8EDF-C89B375E23A9}">
      <dgm:prSet/>
      <dgm:spPr/>
      <dgm:t>
        <a:bodyPr/>
        <a:lstStyle/>
        <a:p>
          <a:r>
            <a:rPr lang="en-US"/>
            <a:t>Jumpiness or startling easily</a:t>
          </a:r>
        </a:p>
      </dgm:t>
    </dgm:pt>
    <dgm:pt modelId="{9DB6CD02-50EB-4215-88CF-5521EA2D710D}" type="parTrans" cxnId="{F4E2CAA6-43EE-4570-94B3-A8ACA7EF2C88}">
      <dgm:prSet/>
      <dgm:spPr/>
      <dgm:t>
        <a:bodyPr/>
        <a:lstStyle/>
        <a:p>
          <a:endParaRPr lang="en-US"/>
        </a:p>
      </dgm:t>
    </dgm:pt>
    <dgm:pt modelId="{44D1E5FB-73EA-4700-8149-EF84B9B667E2}" type="sibTrans" cxnId="{F4E2CAA6-43EE-4570-94B3-A8ACA7EF2C88}">
      <dgm:prSet/>
      <dgm:spPr/>
      <dgm:t>
        <a:bodyPr/>
        <a:lstStyle/>
        <a:p>
          <a:endParaRPr lang="en-US"/>
        </a:p>
      </dgm:t>
    </dgm:pt>
    <dgm:pt modelId="{5E6BAE0D-2410-4727-A0B1-84F9CEB33ABF}">
      <dgm:prSet/>
      <dgm:spPr/>
      <dgm:t>
        <a:bodyPr/>
        <a:lstStyle/>
        <a:p>
          <a:r>
            <a:rPr lang="en-US"/>
            <a:t>Nightmares</a:t>
          </a:r>
        </a:p>
      </dgm:t>
    </dgm:pt>
    <dgm:pt modelId="{ABF1831C-831D-4EDB-97C9-98915DDC906B}" type="parTrans" cxnId="{DC8BD51F-3B5D-4565-ADA0-B2B12052FDFA}">
      <dgm:prSet/>
      <dgm:spPr/>
      <dgm:t>
        <a:bodyPr/>
        <a:lstStyle/>
        <a:p>
          <a:endParaRPr lang="en-US"/>
        </a:p>
      </dgm:t>
    </dgm:pt>
    <dgm:pt modelId="{6B3AD1D2-D690-4B35-99C5-151BE9BAA3A3}" type="sibTrans" cxnId="{DC8BD51F-3B5D-4565-ADA0-B2B12052FDFA}">
      <dgm:prSet/>
      <dgm:spPr/>
      <dgm:t>
        <a:bodyPr/>
        <a:lstStyle/>
        <a:p>
          <a:endParaRPr lang="en-US"/>
        </a:p>
      </dgm:t>
    </dgm:pt>
    <dgm:pt modelId="{5F13E6ED-BDBA-4D42-B46E-27EC9106EB27}">
      <dgm:prSet/>
      <dgm:spPr/>
      <dgm:t>
        <a:bodyPr/>
        <a:lstStyle/>
        <a:p>
          <a:r>
            <a:rPr lang="en-US"/>
            <a:t>Difficulty sleeping</a:t>
          </a:r>
        </a:p>
      </dgm:t>
    </dgm:pt>
    <dgm:pt modelId="{22A25C0A-E041-4F65-94BD-823D2A000FA6}" type="parTrans" cxnId="{09C1B642-7395-41B9-83A8-B2C2DB64ECD3}">
      <dgm:prSet/>
      <dgm:spPr/>
      <dgm:t>
        <a:bodyPr/>
        <a:lstStyle/>
        <a:p>
          <a:endParaRPr lang="en-US"/>
        </a:p>
      </dgm:t>
    </dgm:pt>
    <dgm:pt modelId="{9D9082E3-A7A4-4028-9385-951EFB6617DC}" type="sibTrans" cxnId="{09C1B642-7395-41B9-83A8-B2C2DB64ECD3}">
      <dgm:prSet/>
      <dgm:spPr/>
      <dgm:t>
        <a:bodyPr/>
        <a:lstStyle/>
        <a:p>
          <a:endParaRPr lang="en-US"/>
        </a:p>
      </dgm:t>
    </dgm:pt>
    <dgm:pt modelId="{DB1A00EC-80F2-4036-B452-F4ED7ED28AF5}">
      <dgm:prSet/>
      <dgm:spPr/>
      <dgm:t>
        <a:bodyPr/>
        <a:lstStyle/>
        <a:p>
          <a:r>
            <a:rPr lang="en-US"/>
            <a:t>Fatigue</a:t>
          </a:r>
        </a:p>
      </dgm:t>
    </dgm:pt>
    <dgm:pt modelId="{252CB0BE-080E-42C4-8F36-F5C272978353}" type="parTrans" cxnId="{6B273975-5568-4193-9836-39961F026B78}">
      <dgm:prSet/>
      <dgm:spPr/>
      <dgm:t>
        <a:bodyPr/>
        <a:lstStyle/>
        <a:p>
          <a:endParaRPr lang="en-US"/>
        </a:p>
      </dgm:t>
    </dgm:pt>
    <dgm:pt modelId="{68B796F3-DB31-4880-844C-504B9FDFD3C9}" type="sibTrans" cxnId="{6B273975-5568-4193-9836-39961F026B78}">
      <dgm:prSet/>
      <dgm:spPr/>
      <dgm:t>
        <a:bodyPr/>
        <a:lstStyle/>
        <a:p>
          <a:endParaRPr lang="en-US"/>
        </a:p>
      </dgm:t>
    </dgm:pt>
    <dgm:pt modelId="{FF9EBD20-EF6C-4310-BBFE-91675B2BAA4C}">
      <dgm:prSet/>
      <dgm:spPr/>
      <dgm:t>
        <a:bodyPr/>
        <a:lstStyle/>
        <a:p>
          <a:r>
            <a:rPr lang="en-US" dirty="0"/>
            <a:t>Sexual dysfunction</a:t>
          </a:r>
        </a:p>
      </dgm:t>
    </dgm:pt>
    <dgm:pt modelId="{A1687604-A768-4C62-B1F1-0E433ACBFFBF}" type="parTrans" cxnId="{C597F192-F74D-4A87-A758-2B73079C7969}">
      <dgm:prSet/>
      <dgm:spPr/>
      <dgm:t>
        <a:bodyPr/>
        <a:lstStyle/>
        <a:p>
          <a:endParaRPr lang="en-US"/>
        </a:p>
      </dgm:t>
    </dgm:pt>
    <dgm:pt modelId="{C89B9AD9-3FB4-4F11-B724-8FDCE86C9C87}" type="sibTrans" cxnId="{C597F192-F74D-4A87-A758-2B73079C7969}">
      <dgm:prSet/>
      <dgm:spPr/>
      <dgm:t>
        <a:bodyPr/>
        <a:lstStyle/>
        <a:p>
          <a:endParaRPr lang="en-US"/>
        </a:p>
      </dgm:t>
    </dgm:pt>
    <dgm:pt modelId="{809246D4-6DAE-4C1D-8A55-66248EBEE0E4}">
      <dgm:prSet/>
      <dgm:spPr/>
      <dgm:t>
        <a:bodyPr/>
        <a:lstStyle/>
        <a:p>
          <a:r>
            <a:rPr lang="en-US"/>
            <a:t>Appetite changes</a:t>
          </a:r>
        </a:p>
      </dgm:t>
    </dgm:pt>
    <dgm:pt modelId="{98678279-135C-47FB-AA42-8A91B8C40266}" type="parTrans" cxnId="{0BB0C4A7-8F85-4ED3-9832-0EBD75FA9EA7}">
      <dgm:prSet/>
      <dgm:spPr/>
      <dgm:t>
        <a:bodyPr/>
        <a:lstStyle/>
        <a:p>
          <a:endParaRPr lang="en-US"/>
        </a:p>
      </dgm:t>
    </dgm:pt>
    <dgm:pt modelId="{B199F928-97AB-4283-B6B2-C0B31C6340EA}" type="sibTrans" cxnId="{0BB0C4A7-8F85-4ED3-9832-0EBD75FA9EA7}">
      <dgm:prSet/>
      <dgm:spPr/>
      <dgm:t>
        <a:bodyPr/>
        <a:lstStyle/>
        <a:p>
          <a:endParaRPr lang="en-US"/>
        </a:p>
      </dgm:t>
    </dgm:pt>
    <dgm:pt modelId="{1FA58DAD-BE1D-40AB-B520-A4F43FEA32BC}">
      <dgm:prSet/>
      <dgm:spPr/>
      <dgm:t>
        <a:bodyPr/>
        <a:lstStyle/>
        <a:p>
          <a:r>
            <a:rPr lang="en-US"/>
            <a:t>Excessive alertness</a:t>
          </a:r>
        </a:p>
      </dgm:t>
    </dgm:pt>
    <dgm:pt modelId="{2B4D667E-6096-4A2C-87BB-BBF9562AA0C7}" type="parTrans" cxnId="{7B441E5E-17BF-4807-96A8-7A982B9B9D89}">
      <dgm:prSet/>
      <dgm:spPr/>
      <dgm:t>
        <a:bodyPr/>
        <a:lstStyle/>
        <a:p>
          <a:endParaRPr lang="en-US"/>
        </a:p>
      </dgm:t>
    </dgm:pt>
    <dgm:pt modelId="{6A70CC8C-A31C-4B49-8693-A186E31C8177}" type="sibTrans" cxnId="{7B441E5E-17BF-4807-96A8-7A982B9B9D89}">
      <dgm:prSet/>
      <dgm:spPr/>
      <dgm:t>
        <a:bodyPr/>
        <a:lstStyle/>
        <a:p>
          <a:endParaRPr lang="en-US"/>
        </a:p>
      </dgm:t>
    </dgm:pt>
    <dgm:pt modelId="{EB5B74DD-0591-4BAE-8F81-11635AE14C19}" type="pres">
      <dgm:prSet presAssocID="{5CA8AA1C-6FB4-4C2A-847C-2266CFC59B86}" presName="diagram" presStyleCnt="0">
        <dgm:presLayoutVars>
          <dgm:dir/>
          <dgm:resizeHandles val="exact"/>
        </dgm:presLayoutVars>
      </dgm:prSet>
      <dgm:spPr/>
    </dgm:pt>
    <dgm:pt modelId="{522114D0-67CA-4698-B30E-018CFA253BFF}" type="pres">
      <dgm:prSet presAssocID="{6EEC4C92-A9B7-4E9A-9A2F-02F7B45B574E}" presName="node" presStyleLbl="node1" presStyleIdx="0" presStyleCnt="11">
        <dgm:presLayoutVars>
          <dgm:bulletEnabled val="1"/>
        </dgm:presLayoutVars>
      </dgm:prSet>
      <dgm:spPr/>
    </dgm:pt>
    <dgm:pt modelId="{FB4A63D5-8B7E-4210-B465-6948902D465B}" type="pres">
      <dgm:prSet presAssocID="{64511A77-4809-4DC0-8808-560FCD60766D}" presName="sibTrans" presStyleCnt="0"/>
      <dgm:spPr/>
    </dgm:pt>
    <dgm:pt modelId="{D88CF899-8E29-44BA-9B94-C347E9B225D0}" type="pres">
      <dgm:prSet presAssocID="{001B762E-14AD-42AC-BF5B-3DDD659927CC}" presName="node" presStyleLbl="node1" presStyleIdx="1" presStyleCnt="11">
        <dgm:presLayoutVars>
          <dgm:bulletEnabled val="1"/>
        </dgm:presLayoutVars>
      </dgm:prSet>
      <dgm:spPr/>
    </dgm:pt>
    <dgm:pt modelId="{45F28CB0-7B89-43EB-A1AD-DDC0E0EAB312}" type="pres">
      <dgm:prSet presAssocID="{5982466B-4B49-4A19-877E-D7F63C59CE12}" presName="sibTrans" presStyleCnt="0"/>
      <dgm:spPr/>
    </dgm:pt>
    <dgm:pt modelId="{F215FC21-C7DA-4CD8-AAFA-54C13785C9E7}" type="pres">
      <dgm:prSet presAssocID="{30047EBE-1373-43C2-AB99-0A3F6D2028DA}" presName="node" presStyleLbl="node1" presStyleIdx="2" presStyleCnt="11">
        <dgm:presLayoutVars>
          <dgm:bulletEnabled val="1"/>
        </dgm:presLayoutVars>
      </dgm:prSet>
      <dgm:spPr/>
    </dgm:pt>
    <dgm:pt modelId="{6C69D860-BF8F-4D2B-A467-75663AD44E92}" type="pres">
      <dgm:prSet presAssocID="{A552BBAE-E8B5-48DD-A5B5-908975A2620B}" presName="sibTrans" presStyleCnt="0"/>
      <dgm:spPr/>
    </dgm:pt>
    <dgm:pt modelId="{B0307A79-B9FD-42E6-9905-097014CBDCF1}" type="pres">
      <dgm:prSet presAssocID="{25411AEF-80A1-4990-98B6-27B5ECFB5200}" presName="node" presStyleLbl="node1" presStyleIdx="3" presStyleCnt="11">
        <dgm:presLayoutVars>
          <dgm:bulletEnabled val="1"/>
        </dgm:presLayoutVars>
      </dgm:prSet>
      <dgm:spPr/>
    </dgm:pt>
    <dgm:pt modelId="{E430554C-7B9A-4DE2-AEDD-05B4500E0D69}" type="pres">
      <dgm:prSet presAssocID="{5049C31B-9D94-4AE6-8A7B-722FD126E3A0}" presName="sibTrans" presStyleCnt="0"/>
      <dgm:spPr/>
    </dgm:pt>
    <dgm:pt modelId="{29AFF673-4C2E-441D-B48F-60636121A7C1}" type="pres">
      <dgm:prSet presAssocID="{A44D54E2-FFDD-47D9-8EDF-C89B375E23A9}" presName="node" presStyleLbl="node1" presStyleIdx="4" presStyleCnt="11">
        <dgm:presLayoutVars>
          <dgm:bulletEnabled val="1"/>
        </dgm:presLayoutVars>
      </dgm:prSet>
      <dgm:spPr/>
    </dgm:pt>
    <dgm:pt modelId="{6EF57F90-16CD-49BB-8B8B-AA70F6E0E61D}" type="pres">
      <dgm:prSet presAssocID="{44D1E5FB-73EA-4700-8149-EF84B9B667E2}" presName="sibTrans" presStyleCnt="0"/>
      <dgm:spPr/>
    </dgm:pt>
    <dgm:pt modelId="{222D9E81-C855-44FE-AAFC-E3EBF0F66035}" type="pres">
      <dgm:prSet presAssocID="{5E6BAE0D-2410-4727-A0B1-84F9CEB33ABF}" presName="node" presStyleLbl="node1" presStyleIdx="5" presStyleCnt="11">
        <dgm:presLayoutVars>
          <dgm:bulletEnabled val="1"/>
        </dgm:presLayoutVars>
      </dgm:prSet>
      <dgm:spPr/>
    </dgm:pt>
    <dgm:pt modelId="{0F170E2A-4DD3-41A2-8690-68C5CB9F9B7F}" type="pres">
      <dgm:prSet presAssocID="{6B3AD1D2-D690-4B35-99C5-151BE9BAA3A3}" presName="sibTrans" presStyleCnt="0"/>
      <dgm:spPr/>
    </dgm:pt>
    <dgm:pt modelId="{C1DDDFBB-516F-4D78-A0C1-3D228D0E52CA}" type="pres">
      <dgm:prSet presAssocID="{5F13E6ED-BDBA-4D42-B46E-27EC9106EB27}" presName="node" presStyleLbl="node1" presStyleIdx="6" presStyleCnt="11">
        <dgm:presLayoutVars>
          <dgm:bulletEnabled val="1"/>
        </dgm:presLayoutVars>
      </dgm:prSet>
      <dgm:spPr/>
    </dgm:pt>
    <dgm:pt modelId="{6F5DF203-1D6A-464B-BB41-B7BB4E8D6D41}" type="pres">
      <dgm:prSet presAssocID="{9D9082E3-A7A4-4028-9385-951EFB6617DC}" presName="sibTrans" presStyleCnt="0"/>
      <dgm:spPr/>
    </dgm:pt>
    <dgm:pt modelId="{E15C2A80-91BB-4EDB-9788-CE39DD7B561B}" type="pres">
      <dgm:prSet presAssocID="{DB1A00EC-80F2-4036-B452-F4ED7ED28AF5}" presName="node" presStyleLbl="node1" presStyleIdx="7" presStyleCnt="11">
        <dgm:presLayoutVars>
          <dgm:bulletEnabled val="1"/>
        </dgm:presLayoutVars>
      </dgm:prSet>
      <dgm:spPr/>
    </dgm:pt>
    <dgm:pt modelId="{40765D59-9CCC-45BC-A380-92D41CC9B668}" type="pres">
      <dgm:prSet presAssocID="{68B796F3-DB31-4880-844C-504B9FDFD3C9}" presName="sibTrans" presStyleCnt="0"/>
      <dgm:spPr/>
    </dgm:pt>
    <dgm:pt modelId="{7DBBC1F2-374B-4E43-9716-35DB8A15A415}" type="pres">
      <dgm:prSet presAssocID="{FF9EBD20-EF6C-4310-BBFE-91675B2BAA4C}" presName="node" presStyleLbl="node1" presStyleIdx="8" presStyleCnt="11">
        <dgm:presLayoutVars>
          <dgm:bulletEnabled val="1"/>
        </dgm:presLayoutVars>
      </dgm:prSet>
      <dgm:spPr/>
    </dgm:pt>
    <dgm:pt modelId="{06FA67C9-D714-4843-A80C-BCA82EA193F0}" type="pres">
      <dgm:prSet presAssocID="{C89B9AD9-3FB4-4F11-B724-8FDCE86C9C87}" presName="sibTrans" presStyleCnt="0"/>
      <dgm:spPr/>
    </dgm:pt>
    <dgm:pt modelId="{0F377D2A-CE8D-4F61-88AD-F2BAA08F4E27}" type="pres">
      <dgm:prSet presAssocID="{809246D4-6DAE-4C1D-8A55-66248EBEE0E4}" presName="node" presStyleLbl="node1" presStyleIdx="9" presStyleCnt="11">
        <dgm:presLayoutVars>
          <dgm:bulletEnabled val="1"/>
        </dgm:presLayoutVars>
      </dgm:prSet>
      <dgm:spPr/>
    </dgm:pt>
    <dgm:pt modelId="{65A7494C-82C1-4118-B2CD-11CD65932D48}" type="pres">
      <dgm:prSet presAssocID="{B199F928-97AB-4283-B6B2-C0B31C6340EA}" presName="sibTrans" presStyleCnt="0"/>
      <dgm:spPr/>
    </dgm:pt>
    <dgm:pt modelId="{2E3CB147-14B8-4F77-9D63-B604AE839578}" type="pres">
      <dgm:prSet presAssocID="{1FA58DAD-BE1D-40AB-B520-A4F43FEA32BC}" presName="node" presStyleLbl="node1" presStyleIdx="10" presStyleCnt="11">
        <dgm:presLayoutVars>
          <dgm:bulletEnabled val="1"/>
        </dgm:presLayoutVars>
      </dgm:prSet>
      <dgm:spPr/>
    </dgm:pt>
  </dgm:ptLst>
  <dgm:cxnLst>
    <dgm:cxn modelId="{0E2D871A-6F30-4A28-8331-70F50A6CE749}" type="presOf" srcId="{001B762E-14AD-42AC-BF5B-3DDD659927CC}" destId="{D88CF899-8E29-44BA-9B94-C347E9B225D0}" srcOrd="0" destOrd="0" presId="urn:microsoft.com/office/officeart/2005/8/layout/default"/>
    <dgm:cxn modelId="{DC8BD51F-3B5D-4565-ADA0-B2B12052FDFA}" srcId="{5CA8AA1C-6FB4-4C2A-847C-2266CFC59B86}" destId="{5E6BAE0D-2410-4727-A0B1-84F9CEB33ABF}" srcOrd="5" destOrd="0" parTransId="{ABF1831C-831D-4EDB-97C9-98915DDC906B}" sibTransId="{6B3AD1D2-D690-4B35-99C5-151BE9BAA3A3}"/>
    <dgm:cxn modelId="{3ED92B22-62C6-499D-9D39-BA0C961F39D3}" type="presOf" srcId="{5CA8AA1C-6FB4-4C2A-847C-2266CFC59B86}" destId="{EB5B74DD-0591-4BAE-8F81-11635AE14C19}" srcOrd="0" destOrd="0" presId="urn:microsoft.com/office/officeart/2005/8/layout/default"/>
    <dgm:cxn modelId="{AC7D2D22-81A7-4E16-8E16-F830E9C9FCFD}" type="presOf" srcId="{25411AEF-80A1-4990-98B6-27B5ECFB5200}" destId="{B0307A79-B9FD-42E6-9905-097014CBDCF1}" srcOrd="0" destOrd="0" presId="urn:microsoft.com/office/officeart/2005/8/layout/default"/>
    <dgm:cxn modelId="{F2F36D35-A3E6-4345-B6D3-80845C7AE168}" type="presOf" srcId="{DB1A00EC-80F2-4036-B452-F4ED7ED28AF5}" destId="{E15C2A80-91BB-4EDB-9788-CE39DD7B561B}" srcOrd="0" destOrd="0" presId="urn:microsoft.com/office/officeart/2005/8/layout/default"/>
    <dgm:cxn modelId="{8766213C-D276-4EA5-A909-E450743F0D6B}" type="presOf" srcId="{30047EBE-1373-43C2-AB99-0A3F6D2028DA}" destId="{F215FC21-C7DA-4CD8-AAFA-54C13785C9E7}" srcOrd="0" destOrd="0" presId="urn:microsoft.com/office/officeart/2005/8/layout/default"/>
    <dgm:cxn modelId="{7B441E5E-17BF-4807-96A8-7A982B9B9D89}" srcId="{5CA8AA1C-6FB4-4C2A-847C-2266CFC59B86}" destId="{1FA58DAD-BE1D-40AB-B520-A4F43FEA32BC}" srcOrd="10" destOrd="0" parTransId="{2B4D667E-6096-4A2C-87BB-BBF9562AA0C7}" sibTransId="{6A70CC8C-A31C-4B49-8693-A186E31C8177}"/>
    <dgm:cxn modelId="{09C1B642-7395-41B9-83A8-B2C2DB64ECD3}" srcId="{5CA8AA1C-6FB4-4C2A-847C-2266CFC59B86}" destId="{5F13E6ED-BDBA-4D42-B46E-27EC9106EB27}" srcOrd="6" destOrd="0" parTransId="{22A25C0A-E041-4F65-94BD-823D2A000FA6}" sibTransId="{9D9082E3-A7A4-4028-9385-951EFB6617DC}"/>
    <dgm:cxn modelId="{BA85C542-713E-4C67-B5A4-06F16165D5D4}" type="presOf" srcId="{A44D54E2-FFDD-47D9-8EDF-C89B375E23A9}" destId="{29AFF673-4C2E-441D-B48F-60636121A7C1}" srcOrd="0" destOrd="0" presId="urn:microsoft.com/office/officeart/2005/8/layout/default"/>
    <dgm:cxn modelId="{13FC1A4E-97E4-4B2F-BC88-85C026EC1031}" type="presOf" srcId="{6EEC4C92-A9B7-4E9A-9A2F-02F7B45B574E}" destId="{522114D0-67CA-4698-B30E-018CFA253BFF}" srcOrd="0" destOrd="0" presId="urn:microsoft.com/office/officeart/2005/8/layout/default"/>
    <dgm:cxn modelId="{6B273975-5568-4193-9836-39961F026B78}" srcId="{5CA8AA1C-6FB4-4C2A-847C-2266CFC59B86}" destId="{DB1A00EC-80F2-4036-B452-F4ED7ED28AF5}" srcOrd="7" destOrd="0" parTransId="{252CB0BE-080E-42C4-8F36-F5C272978353}" sibTransId="{68B796F3-DB31-4880-844C-504B9FDFD3C9}"/>
    <dgm:cxn modelId="{DC289456-77E0-4298-8F85-D88275EFC06E}" srcId="{5CA8AA1C-6FB4-4C2A-847C-2266CFC59B86}" destId="{001B762E-14AD-42AC-BF5B-3DDD659927CC}" srcOrd="1" destOrd="0" parTransId="{7FF10A21-49A1-474B-A369-FED4184625DC}" sibTransId="{5982466B-4B49-4A19-877E-D7F63C59CE12}"/>
    <dgm:cxn modelId="{425A0884-14F8-446A-90AA-7872A88FACFB}" type="presOf" srcId="{1FA58DAD-BE1D-40AB-B520-A4F43FEA32BC}" destId="{2E3CB147-14B8-4F77-9D63-B604AE839578}" srcOrd="0" destOrd="0" presId="urn:microsoft.com/office/officeart/2005/8/layout/default"/>
    <dgm:cxn modelId="{546D1186-027D-4BBA-B5A0-595F22FF75BB}" type="presOf" srcId="{FF9EBD20-EF6C-4310-BBFE-91675B2BAA4C}" destId="{7DBBC1F2-374B-4E43-9716-35DB8A15A415}" srcOrd="0" destOrd="0" presId="urn:microsoft.com/office/officeart/2005/8/layout/default"/>
    <dgm:cxn modelId="{76705C87-6E62-47A0-B669-F267D30E4910}" srcId="{5CA8AA1C-6FB4-4C2A-847C-2266CFC59B86}" destId="{30047EBE-1373-43C2-AB99-0A3F6D2028DA}" srcOrd="2" destOrd="0" parTransId="{FA49CE39-A9C5-46EA-93BD-BCF144B49B50}" sibTransId="{A552BBAE-E8B5-48DD-A5B5-908975A2620B}"/>
    <dgm:cxn modelId="{42AF078E-360F-4C5A-8EEF-F333FF98A694}" srcId="{5CA8AA1C-6FB4-4C2A-847C-2266CFC59B86}" destId="{25411AEF-80A1-4990-98B6-27B5ECFB5200}" srcOrd="3" destOrd="0" parTransId="{DEC9EED2-748A-4060-9911-06D77E1A2300}" sibTransId="{5049C31B-9D94-4AE6-8A7B-722FD126E3A0}"/>
    <dgm:cxn modelId="{16F7EE91-DAE7-47D4-8E29-DDB327A8B355}" type="presOf" srcId="{809246D4-6DAE-4C1D-8A55-66248EBEE0E4}" destId="{0F377D2A-CE8D-4F61-88AD-F2BAA08F4E27}" srcOrd="0" destOrd="0" presId="urn:microsoft.com/office/officeart/2005/8/layout/default"/>
    <dgm:cxn modelId="{C597F192-F74D-4A87-A758-2B73079C7969}" srcId="{5CA8AA1C-6FB4-4C2A-847C-2266CFC59B86}" destId="{FF9EBD20-EF6C-4310-BBFE-91675B2BAA4C}" srcOrd="8" destOrd="0" parTransId="{A1687604-A768-4C62-B1F1-0E433ACBFFBF}" sibTransId="{C89B9AD9-3FB4-4F11-B724-8FDCE86C9C87}"/>
    <dgm:cxn modelId="{F4E2CAA6-43EE-4570-94B3-A8ACA7EF2C88}" srcId="{5CA8AA1C-6FB4-4C2A-847C-2266CFC59B86}" destId="{A44D54E2-FFDD-47D9-8EDF-C89B375E23A9}" srcOrd="4" destOrd="0" parTransId="{9DB6CD02-50EB-4215-88CF-5521EA2D710D}" sibTransId="{44D1E5FB-73EA-4700-8149-EF84B9B667E2}"/>
    <dgm:cxn modelId="{0BB0C4A7-8F85-4ED3-9832-0EBD75FA9EA7}" srcId="{5CA8AA1C-6FB4-4C2A-847C-2266CFC59B86}" destId="{809246D4-6DAE-4C1D-8A55-66248EBEE0E4}" srcOrd="9" destOrd="0" parTransId="{98678279-135C-47FB-AA42-8A91B8C40266}" sibTransId="{B199F928-97AB-4283-B6B2-C0B31C6340EA}"/>
    <dgm:cxn modelId="{ED9BF7B7-AD61-4125-8FA6-43E940ACC6CD}" type="presOf" srcId="{5F13E6ED-BDBA-4D42-B46E-27EC9106EB27}" destId="{C1DDDFBB-516F-4D78-A0C1-3D228D0E52CA}" srcOrd="0" destOrd="0" presId="urn:microsoft.com/office/officeart/2005/8/layout/default"/>
    <dgm:cxn modelId="{687B4FC4-57F4-48B1-B357-B38FC54B8DA6}" srcId="{5CA8AA1C-6FB4-4C2A-847C-2266CFC59B86}" destId="{6EEC4C92-A9B7-4E9A-9A2F-02F7B45B574E}" srcOrd="0" destOrd="0" parTransId="{7955C3C9-40F6-4B82-93F1-F8AD0977CA93}" sibTransId="{64511A77-4809-4DC0-8808-560FCD60766D}"/>
    <dgm:cxn modelId="{8BD162CE-6853-4E9B-9F87-2A1755C5C85D}" type="presOf" srcId="{5E6BAE0D-2410-4727-A0B1-84F9CEB33ABF}" destId="{222D9E81-C855-44FE-AAFC-E3EBF0F66035}" srcOrd="0" destOrd="0" presId="urn:microsoft.com/office/officeart/2005/8/layout/default"/>
    <dgm:cxn modelId="{6ED60BE4-DFF9-42E2-AC6E-0EDE18679C0F}" type="presParOf" srcId="{EB5B74DD-0591-4BAE-8F81-11635AE14C19}" destId="{522114D0-67CA-4698-B30E-018CFA253BFF}" srcOrd="0" destOrd="0" presId="urn:microsoft.com/office/officeart/2005/8/layout/default"/>
    <dgm:cxn modelId="{879CB90A-57D4-40F5-BD88-10DF8F875F3C}" type="presParOf" srcId="{EB5B74DD-0591-4BAE-8F81-11635AE14C19}" destId="{FB4A63D5-8B7E-4210-B465-6948902D465B}" srcOrd="1" destOrd="0" presId="urn:microsoft.com/office/officeart/2005/8/layout/default"/>
    <dgm:cxn modelId="{5ED053A0-D649-4A57-934B-D92D115D3A10}" type="presParOf" srcId="{EB5B74DD-0591-4BAE-8F81-11635AE14C19}" destId="{D88CF899-8E29-44BA-9B94-C347E9B225D0}" srcOrd="2" destOrd="0" presId="urn:microsoft.com/office/officeart/2005/8/layout/default"/>
    <dgm:cxn modelId="{36C75A03-F8BA-4452-8A1A-4DD77C09B80D}" type="presParOf" srcId="{EB5B74DD-0591-4BAE-8F81-11635AE14C19}" destId="{45F28CB0-7B89-43EB-A1AD-DDC0E0EAB312}" srcOrd="3" destOrd="0" presId="urn:microsoft.com/office/officeart/2005/8/layout/default"/>
    <dgm:cxn modelId="{283F33E7-DF73-476F-9122-F2FD39B9B934}" type="presParOf" srcId="{EB5B74DD-0591-4BAE-8F81-11635AE14C19}" destId="{F215FC21-C7DA-4CD8-AAFA-54C13785C9E7}" srcOrd="4" destOrd="0" presId="urn:microsoft.com/office/officeart/2005/8/layout/default"/>
    <dgm:cxn modelId="{40A1A038-62D5-4783-90CA-A57163C9C9C4}" type="presParOf" srcId="{EB5B74DD-0591-4BAE-8F81-11635AE14C19}" destId="{6C69D860-BF8F-4D2B-A467-75663AD44E92}" srcOrd="5" destOrd="0" presId="urn:microsoft.com/office/officeart/2005/8/layout/default"/>
    <dgm:cxn modelId="{60F65C8E-D1C5-4C3F-9873-BB472269DDA0}" type="presParOf" srcId="{EB5B74DD-0591-4BAE-8F81-11635AE14C19}" destId="{B0307A79-B9FD-42E6-9905-097014CBDCF1}" srcOrd="6" destOrd="0" presId="urn:microsoft.com/office/officeart/2005/8/layout/default"/>
    <dgm:cxn modelId="{02C2512C-858D-4FE9-BE07-5D71B5B4CB86}" type="presParOf" srcId="{EB5B74DD-0591-4BAE-8F81-11635AE14C19}" destId="{E430554C-7B9A-4DE2-AEDD-05B4500E0D69}" srcOrd="7" destOrd="0" presId="urn:microsoft.com/office/officeart/2005/8/layout/default"/>
    <dgm:cxn modelId="{F619FC5C-66DF-4555-B73A-40B522D046B2}" type="presParOf" srcId="{EB5B74DD-0591-4BAE-8F81-11635AE14C19}" destId="{29AFF673-4C2E-441D-B48F-60636121A7C1}" srcOrd="8" destOrd="0" presId="urn:microsoft.com/office/officeart/2005/8/layout/default"/>
    <dgm:cxn modelId="{6C9AA06D-3181-4213-9DA6-5C8D353643B3}" type="presParOf" srcId="{EB5B74DD-0591-4BAE-8F81-11635AE14C19}" destId="{6EF57F90-16CD-49BB-8B8B-AA70F6E0E61D}" srcOrd="9" destOrd="0" presId="urn:microsoft.com/office/officeart/2005/8/layout/default"/>
    <dgm:cxn modelId="{6DBFF836-F6CD-402B-AB25-6A4F7BE68E00}" type="presParOf" srcId="{EB5B74DD-0591-4BAE-8F81-11635AE14C19}" destId="{222D9E81-C855-44FE-AAFC-E3EBF0F66035}" srcOrd="10" destOrd="0" presId="urn:microsoft.com/office/officeart/2005/8/layout/default"/>
    <dgm:cxn modelId="{9803F9E7-3F2B-4ADA-B2C5-D462D000A1FE}" type="presParOf" srcId="{EB5B74DD-0591-4BAE-8F81-11635AE14C19}" destId="{0F170E2A-4DD3-41A2-8690-68C5CB9F9B7F}" srcOrd="11" destOrd="0" presId="urn:microsoft.com/office/officeart/2005/8/layout/default"/>
    <dgm:cxn modelId="{253966A0-5177-4B80-AB30-A656D6502857}" type="presParOf" srcId="{EB5B74DD-0591-4BAE-8F81-11635AE14C19}" destId="{C1DDDFBB-516F-4D78-A0C1-3D228D0E52CA}" srcOrd="12" destOrd="0" presId="urn:microsoft.com/office/officeart/2005/8/layout/default"/>
    <dgm:cxn modelId="{F2F692F0-25B3-4826-BDCD-0246DA7F1FF1}" type="presParOf" srcId="{EB5B74DD-0591-4BAE-8F81-11635AE14C19}" destId="{6F5DF203-1D6A-464B-BB41-B7BB4E8D6D41}" srcOrd="13" destOrd="0" presId="urn:microsoft.com/office/officeart/2005/8/layout/default"/>
    <dgm:cxn modelId="{4943A5D1-08DA-47D5-9FDE-0288E998DB52}" type="presParOf" srcId="{EB5B74DD-0591-4BAE-8F81-11635AE14C19}" destId="{E15C2A80-91BB-4EDB-9788-CE39DD7B561B}" srcOrd="14" destOrd="0" presId="urn:microsoft.com/office/officeart/2005/8/layout/default"/>
    <dgm:cxn modelId="{A5C2EA3C-8572-41FC-B345-30B6ABEC4498}" type="presParOf" srcId="{EB5B74DD-0591-4BAE-8F81-11635AE14C19}" destId="{40765D59-9CCC-45BC-A380-92D41CC9B668}" srcOrd="15" destOrd="0" presId="urn:microsoft.com/office/officeart/2005/8/layout/default"/>
    <dgm:cxn modelId="{619B3D72-09C4-4196-B3CB-C9EB2C9672B0}" type="presParOf" srcId="{EB5B74DD-0591-4BAE-8F81-11635AE14C19}" destId="{7DBBC1F2-374B-4E43-9716-35DB8A15A415}" srcOrd="16" destOrd="0" presId="urn:microsoft.com/office/officeart/2005/8/layout/default"/>
    <dgm:cxn modelId="{D3DF4519-4AC1-44E6-AE8A-3AB037A8DD96}" type="presParOf" srcId="{EB5B74DD-0591-4BAE-8F81-11635AE14C19}" destId="{06FA67C9-D714-4843-A80C-BCA82EA193F0}" srcOrd="17" destOrd="0" presId="urn:microsoft.com/office/officeart/2005/8/layout/default"/>
    <dgm:cxn modelId="{FACC1D02-B6A0-4A54-9D43-8A36B01F1C38}" type="presParOf" srcId="{EB5B74DD-0591-4BAE-8F81-11635AE14C19}" destId="{0F377D2A-CE8D-4F61-88AD-F2BAA08F4E27}" srcOrd="18" destOrd="0" presId="urn:microsoft.com/office/officeart/2005/8/layout/default"/>
    <dgm:cxn modelId="{9FBDB04D-E0D3-4E2E-9F35-1492C79B63F0}" type="presParOf" srcId="{EB5B74DD-0591-4BAE-8F81-11635AE14C19}" destId="{65A7494C-82C1-4118-B2CD-11CD65932D48}" srcOrd="19" destOrd="0" presId="urn:microsoft.com/office/officeart/2005/8/layout/default"/>
    <dgm:cxn modelId="{D5A986D8-F5BB-46FE-830B-B487C21C96EE}" type="presParOf" srcId="{EB5B74DD-0591-4BAE-8F81-11635AE14C19}" destId="{2E3CB147-14B8-4F77-9D63-B604AE839578}"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5CEAA2-6A05-4663-B459-B229BFBC456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A4729E95-80B2-45D9-B5F5-1E13463E793C}">
      <dgm:prSet/>
      <dgm:spPr/>
      <dgm:t>
        <a:bodyPr/>
        <a:lstStyle/>
        <a:p>
          <a:r>
            <a:rPr lang="en-US"/>
            <a:t>Dr. Vincent Felitti, couldn’t figure out why more than half of the people in his obesity clinic dropped out, even those who initially did well.</a:t>
          </a:r>
        </a:p>
      </dgm:t>
    </dgm:pt>
    <dgm:pt modelId="{A40B2996-D447-4807-909D-95BD894B703C}" type="parTrans" cxnId="{96631192-600D-496C-AB84-D03B6855B775}">
      <dgm:prSet/>
      <dgm:spPr/>
      <dgm:t>
        <a:bodyPr/>
        <a:lstStyle/>
        <a:p>
          <a:endParaRPr lang="en-US"/>
        </a:p>
      </dgm:t>
    </dgm:pt>
    <dgm:pt modelId="{0D8A30DB-7602-4AFB-B154-FC9722FEBD45}" type="sibTrans" cxnId="{96631192-600D-496C-AB84-D03B6855B775}">
      <dgm:prSet/>
      <dgm:spPr/>
      <dgm:t>
        <a:bodyPr/>
        <a:lstStyle/>
        <a:p>
          <a:endParaRPr lang="en-US"/>
        </a:p>
      </dgm:t>
    </dgm:pt>
    <dgm:pt modelId="{FB12F54B-1CE5-4D5A-91F4-45FE4AC06182}">
      <dgm:prSet/>
      <dgm:spPr/>
      <dgm:t>
        <a:bodyPr/>
        <a:lstStyle/>
        <a:p>
          <a:r>
            <a:rPr lang="en-US" dirty="0"/>
            <a:t>He began to discover that for many of his female patients, obesity was the solution to romantic interest from men, after a history of sexual abuse.</a:t>
          </a:r>
        </a:p>
      </dgm:t>
    </dgm:pt>
    <dgm:pt modelId="{301E5434-2C10-4523-9C02-3D9BCFF0A583}" type="parTrans" cxnId="{FF5C10A2-36CF-47C3-BC88-171138149DC6}">
      <dgm:prSet/>
      <dgm:spPr/>
      <dgm:t>
        <a:bodyPr/>
        <a:lstStyle/>
        <a:p>
          <a:endParaRPr lang="en-US"/>
        </a:p>
      </dgm:t>
    </dgm:pt>
    <dgm:pt modelId="{B071BF12-8D7E-4D18-8B1F-8419F4386A5D}" type="sibTrans" cxnId="{FF5C10A2-36CF-47C3-BC88-171138149DC6}">
      <dgm:prSet/>
      <dgm:spPr/>
      <dgm:t>
        <a:bodyPr/>
        <a:lstStyle/>
        <a:p>
          <a:endParaRPr lang="en-US"/>
        </a:p>
      </dgm:t>
    </dgm:pt>
    <dgm:pt modelId="{D08B55A0-DA26-4CCC-B7EC-C02BBD496879}">
      <dgm:prSet/>
      <dgm:spPr/>
      <dgm:t>
        <a:bodyPr/>
        <a:lstStyle/>
        <a:p>
          <a:r>
            <a:rPr lang="en-US" dirty="0"/>
            <a:t>Dr. Robert Anda had been studying how depression and feelings of hopelessness affect coronary heart disease. </a:t>
          </a:r>
        </a:p>
      </dgm:t>
    </dgm:pt>
    <dgm:pt modelId="{8E0D39D7-69B5-4CC1-8A8B-A0EB0D1211B5}" type="parTrans" cxnId="{397B4008-0D55-4794-90E2-898049523C4C}">
      <dgm:prSet/>
      <dgm:spPr/>
      <dgm:t>
        <a:bodyPr/>
        <a:lstStyle/>
        <a:p>
          <a:endParaRPr lang="en-US"/>
        </a:p>
      </dgm:t>
    </dgm:pt>
    <dgm:pt modelId="{C8761743-ABA8-4EAB-AB71-A17A1C67D77F}" type="sibTrans" cxnId="{397B4008-0D55-4794-90E2-898049523C4C}">
      <dgm:prSet/>
      <dgm:spPr/>
      <dgm:t>
        <a:bodyPr/>
        <a:lstStyle/>
        <a:p>
          <a:endParaRPr lang="en-US"/>
        </a:p>
      </dgm:t>
    </dgm:pt>
    <dgm:pt modelId="{84970172-195E-41F1-B0FF-7C3CB56928AF}">
      <dgm:prSet/>
      <dgm:spPr/>
      <dgm:t>
        <a:bodyPr/>
        <a:lstStyle/>
        <a:p>
          <a:r>
            <a:rPr lang="en-US"/>
            <a:t>“I became interested in going deeper, because I thought there must be something beneath the behaviors generating them.” </a:t>
          </a:r>
        </a:p>
      </dgm:t>
    </dgm:pt>
    <dgm:pt modelId="{E1672F59-ACAF-42AA-AA70-46BA33575D5F}" type="parTrans" cxnId="{A4DC1A5C-07AB-45CF-ADB6-13E5A7D517AB}">
      <dgm:prSet/>
      <dgm:spPr/>
      <dgm:t>
        <a:bodyPr/>
        <a:lstStyle/>
        <a:p>
          <a:endParaRPr lang="en-US"/>
        </a:p>
      </dgm:t>
    </dgm:pt>
    <dgm:pt modelId="{3B99A77C-1BA4-43C6-B9D2-27E3D73D33C3}" type="sibTrans" cxnId="{A4DC1A5C-07AB-45CF-ADB6-13E5A7D517AB}">
      <dgm:prSet/>
      <dgm:spPr/>
      <dgm:t>
        <a:bodyPr/>
        <a:lstStyle/>
        <a:p>
          <a:endParaRPr lang="en-US"/>
        </a:p>
      </dgm:t>
    </dgm:pt>
    <dgm:pt modelId="{44E0FBB4-400A-4D47-9234-F74B19012CDA}" type="pres">
      <dgm:prSet presAssocID="{785CEAA2-6A05-4663-B459-B229BFBC456F}" presName="outerComposite" presStyleCnt="0">
        <dgm:presLayoutVars>
          <dgm:chMax val="5"/>
          <dgm:dir/>
          <dgm:resizeHandles val="exact"/>
        </dgm:presLayoutVars>
      </dgm:prSet>
      <dgm:spPr/>
    </dgm:pt>
    <dgm:pt modelId="{0315E36E-7CA4-4202-B20A-6526087A3D79}" type="pres">
      <dgm:prSet presAssocID="{785CEAA2-6A05-4663-B459-B229BFBC456F}" presName="dummyMaxCanvas" presStyleCnt="0">
        <dgm:presLayoutVars/>
      </dgm:prSet>
      <dgm:spPr/>
    </dgm:pt>
    <dgm:pt modelId="{F281E631-52C8-49E4-94EE-BC3D5E57F1FA}" type="pres">
      <dgm:prSet presAssocID="{785CEAA2-6A05-4663-B459-B229BFBC456F}" presName="FourNodes_1" presStyleLbl="node1" presStyleIdx="0" presStyleCnt="4">
        <dgm:presLayoutVars>
          <dgm:bulletEnabled val="1"/>
        </dgm:presLayoutVars>
      </dgm:prSet>
      <dgm:spPr/>
    </dgm:pt>
    <dgm:pt modelId="{4346ACB9-D6C0-44BC-B823-727126AE9A2D}" type="pres">
      <dgm:prSet presAssocID="{785CEAA2-6A05-4663-B459-B229BFBC456F}" presName="FourNodes_2" presStyleLbl="node1" presStyleIdx="1" presStyleCnt="4">
        <dgm:presLayoutVars>
          <dgm:bulletEnabled val="1"/>
        </dgm:presLayoutVars>
      </dgm:prSet>
      <dgm:spPr/>
    </dgm:pt>
    <dgm:pt modelId="{4E49B9AF-9BAF-44DE-AF61-9EFEC662709A}" type="pres">
      <dgm:prSet presAssocID="{785CEAA2-6A05-4663-B459-B229BFBC456F}" presName="FourNodes_3" presStyleLbl="node1" presStyleIdx="2" presStyleCnt="4">
        <dgm:presLayoutVars>
          <dgm:bulletEnabled val="1"/>
        </dgm:presLayoutVars>
      </dgm:prSet>
      <dgm:spPr/>
    </dgm:pt>
    <dgm:pt modelId="{8AC7895D-F5D5-441E-94EF-297803C7FF44}" type="pres">
      <dgm:prSet presAssocID="{785CEAA2-6A05-4663-B459-B229BFBC456F}" presName="FourNodes_4" presStyleLbl="node1" presStyleIdx="3" presStyleCnt="4" custLinFactNeighborX="0" custLinFactNeighborY="0">
        <dgm:presLayoutVars>
          <dgm:bulletEnabled val="1"/>
        </dgm:presLayoutVars>
      </dgm:prSet>
      <dgm:spPr/>
    </dgm:pt>
    <dgm:pt modelId="{5ADC7DFD-F919-4C1C-B2BB-574865DDEC1C}" type="pres">
      <dgm:prSet presAssocID="{785CEAA2-6A05-4663-B459-B229BFBC456F}" presName="FourConn_1-2" presStyleLbl="fgAccFollowNode1" presStyleIdx="0" presStyleCnt="3">
        <dgm:presLayoutVars>
          <dgm:bulletEnabled val="1"/>
        </dgm:presLayoutVars>
      </dgm:prSet>
      <dgm:spPr/>
    </dgm:pt>
    <dgm:pt modelId="{ED561E18-8501-404F-9442-191289DE8128}" type="pres">
      <dgm:prSet presAssocID="{785CEAA2-6A05-4663-B459-B229BFBC456F}" presName="FourConn_2-3" presStyleLbl="fgAccFollowNode1" presStyleIdx="1" presStyleCnt="3">
        <dgm:presLayoutVars>
          <dgm:bulletEnabled val="1"/>
        </dgm:presLayoutVars>
      </dgm:prSet>
      <dgm:spPr/>
    </dgm:pt>
    <dgm:pt modelId="{A362DB33-58B8-495B-BC67-FA418A78A31B}" type="pres">
      <dgm:prSet presAssocID="{785CEAA2-6A05-4663-B459-B229BFBC456F}" presName="FourConn_3-4" presStyleLbl="fgAccFollowNode1" presStyleIdx="2" presStyleCnt="3">
        <dgm:presLayoutVars>
          <dgm:bulletEnabled val="1"/>
        </dgm:presLayoutVars>
      </dgm:prSet>
      <dgm:spPr/>
    </dgm:pt>
    <dgm:pt modelId="{B68FBE05-FFE5-4F30-84EF-E5B7A25159B6}" type="pres">
      <dgm:prSet presAssocID="{785CEAA2-6A05-4663-B459-B229BFBC456F}" presName="FourNodes_1_text" presStyleLbl="node1" presStyleIdx="3" presStyleCnt="4">
        <dgm:presLayoutVars>
          <dgm:bulletEnabled val="1"/>
        </dgm:presLayoutVars>
      </dgm:prSet>
      <dgm:spPr/>
    </dgm:pt>
    <dgm:pt modelId="{69414124-D6DD-4985-A411-945EC570FA28}" type="pres">
      <dgm:prSet presAssocID="{785CEAA2-6A05-4663-B459-B229BFBC456F}" presName="FourNodes_2_text" presStyleLbl="node1" presStyleIdx="3" presStyleCnt="4">
        <dgm:presLayoutVars>
          <dgm:bulletEnabled val="1"/>
        </dgm:presLayoutVars>
      </dgm:prSet>
      <dgm:spPr/>
    </dgm:pt>
    <dgm:pt modelId="{0A409BA0-288E-4E19-BF3F-BB9ABC916F56}" type="pres">
      <dgm:prSet presAssocID="{785CEAA2-6A05-4663-B459-B229BFBC456F}" presName="FourNodes_3_text" presStyleLbl="node1" presStyleIdx="3" presStyleCnt="4">
        <dgm:presLayoutVars>
          <dgm:bulletEnabled val="1"/>
        </dgm:presLayoutVars>
      </dgm:prSet>
      <dgm:spPr/>
    </dgm:pt>
    <dgm:pt modelId="{73DC323F-7D66-4ADF-9FA6-38AF29A04ABC}" type="pres">
      <dgm:prSet presAssocID="{785CEAA2-6A05-4663-B459-B229BFBC456F}" presName="FourNodes_4_text" presStyleLbl="node1" presStyleIdx="3" presStyleCnt="4">
        <dgm:presLayoutVars>
          <dgm:bulletEnabled val="1"/>
        </dgm:presLayoutVars>
      </dgm:prSet>
      <dgm:spPr/>
    </dgm:pt>
  </dgm:ptLst>
  <dgm:cxnLst>
    <dgm:cxn modelId="{397B4008-0D55-4794-90E2-898049523C4C}" srcId="{785CEAA2-6A05-4663-B459-B229BFBC456F}" destId="{D08B55A0-DA26-4CCC-B7EC-C02BBD496879}" srcOrd="2" destOrd="0" parTransId="{8E0D39D7-69B5-4CC1-8A8B-A0EB0D1211B5}" sibTransId="{C8761743-ABA8-4EAB-AB71-A17A1C67D77F}"/>
    <dgm:cxn modelId="{B51C0409-2BA2-4C9C-B37F-B0CFA51E1996}" type="presOf" srcId="{FB12F54B-1CE5-4D5A-91F4-45FE4AC06182}" destId="{69414124-D6DD-4985-A411-945EC570FA28}" srcOrd="1" destOrd="0" presId="urn:microsoft.com/office/officeart/2005/8/layout/vProcess5"/>
    <dgm:cxn modelId="{C660EE30-FCAD-417B-8DA1-98F6FE18B702}" type="presOf" srcId="{C8761743-ABA8-4EAB-AB71-A17A1C67D77F}" destId="{A362DB33-58B8-495B-BC67-FA418A78A31B}" srcOrd="0" destOrd="0" presId="urn:microsoft.com/office/officeart/2005/8/layout/vProcess5"/>
    <dgm:cxn modelId="{F62BC03F-B424-44EB-9E1B-F8D21F81F0D4}" type="presOf" srcId="{84970172-195E-41F1-B0FF-7C3CB56928AF}" destId="{73DC323F-7D66-4ADF-9FA6-38AF29A04ABC}" srcOrd="1" destOrd="0" presId="urn:microsoft.com/office/officeart/2005/8/layout/vProcess5"/>
    <dgm:cxn modelId="{A4DC1A5C-07AB-45CF-ADB6-13E5A7D517AB}" srcId="{785CEAA2-6A05-4663-B459-B229BFBC456F}" destId="{84970172-195E-41F1-B0FF-7C3CB56928AF}" srcOrd="3" destOrd="0" parTransId="{E1672F59-ACAF-42AA-AA70-46BA33575D5F}" sibTransId="{3B99A77C-1BA4-43C6-B9D2-27E3D73D33C3}"/>
    <dgm:cxn modelId="{1EA51C46-5F31-4E3A-8E06-B4543813E011}" type="presOf" srcId="{D08B55A0-DA26-4CCC-B7EC-C02BBD496879}" destId="{4E49B9AF-9BAF-44DE-AF61-9EFEC662709A}" srcOrd="0" destOrd="0" presId="urn:microsoft.com/office/officeart/2005/8/layout/vProcess5"/>
    <dgm:cxn modelId="{C3139473-9ABE-4F90-A896-DF6F0780BA14}" type="presOf" srcId="{84970172-195E-41F1-B0FF-7C3CB56928AF}" destId="{8AC7895D-F5D5-441E-94EF-297803C7FF44}" srcOrd="0" destOrd="0" presId="urn:microsoft.com/office/officeart/2005/8/layout/vProcess5"/>
    <dgm:cxn modelId="{3D1E8654-1D9B-45E6-947D-7BD094EEF137}" type="presOf" srcId="{A4729E95-80B2-45D9-B5F5-1E13463E793C}" destId="{F281E631-52C8-49E4-94EE-BC3D5E57F1FA}" srcOrd="0" destOrd="0" presId="urn:microsoft.com/office/officeart/2005/8/layout/vProcess5"/>
    <dgm:cxn modelId="{C661E67F-8B05-4840-918F-9441327767E8}" type="presOf" srcId="{FB12F54B-1CE5-4D5A-91F4-45FE4AC06182}" destId="{4346ACB9-D6C0-44BC-B823-727126AE9A2D}" srcOrd="0" destOrd="0" presId="urn:microsoft.com/office/officeart/2005/8/layout/vProcess5"/>
    <dgm:cxn modelId="{96631192-600D-496C-AB84-D03B6855B775}" srcId="{785CEAA2-6A05-4663-B459-B229BFBC456F}" destId="{A4729E95-80B2-45D9-B5F5-1E13463E793C}" srcOrd="0" destOrd="0" parTransId="{A40B2996-D447-4807-909D-95BD894B703C}" sibTransId="{0D8A30DB-7602-4AFB-B154-FC9722FEBD45}"/>
    <dgm:cxn modelId="{0103DD98-9F1A-4D10-A425-63FD3E78268B}" type="presOf" srcId="{785CEAA2-6A05-4663-B459-B229BFBC456F}" destId="{44E0FBB4-400A-4D47-9234-F74B19012CDA}" srcOrd="0" destOrd="0" presId="urn:microsoft.com/office/officeart/2005/8/layout/vProcess5"/>
    <dgm:cxn modelId="{FF5C10A2-36CF-47C3-BC88-171138149DC6}" srcId="{785CEAA2-6A05-4663-B459-B229BFBC456F}" destId="{FB12F54B-1CE5-4D5A-91F4-45FE4AC06182}" srcOrd="1" destOrd="0" parTransId="{301E5434-2C10-4523-9C02-3D9BCFF0A583}" sibTransId="{B071BF12-8D7E-4D18-8B1F-8419F4386A5D}"/>
    <dgm:cxn modelId="{E8940AC2-9AC7-41E4-A074-54B3DE74001E}" type="presOf" srcId="{D08B55A0-DA26-4CCC-B7EC-C02BBD496879}" destId="{0A409BA0-288E-4E19-BF3F-BB9ABC916F56}" srcOrd="1" destOrd="0" presId="urn:microsoft.com/office/officeart/2005/8/layout/vProcess5"/>
    <dgm:cxn modelId="{C54E47C3-D909-40E6-9405-8F13EDDA4DBD}" type="presOf" srcId="{B071BF12-8D7E-4D18-8B1F-8419F4386A5D}" destId="{ED561E18-8501-404F-9442-191289DE8128}" srcOrd="0" destOrd="0" presId="urn:microsoft.com/office/officeart/2005/8/layout/vProcess5"/>
    <dgm:cxn modelId="{9968F3E0-20B9-499B-9938-5DD62D648514}" type="presOf" srcId="{A4729E95-80B2-45D9-B5F5-1E13463E793C}" destId="{B68FBE05-FFE5-4F30-84EF-E5B7A25159B6}" srcOrd="1" destOrd="0" presId="urn:microsoft.com/office/officeart/2005/8/layout/vProcess5"/>
    <dgm:cxn modelId="{EECE4EEB-456B-44E3-A187-D3266D3B29AC}" type="presOf" srcId="{0D8A30DB-7602-4AFB-B154-FC9722FEBD45}" destId="{5ADC7DFD-F919-4C1C-B2BB-574865DDEC1C}" srcOrd="0" destOrd="0" presId="urn:microsoft.com/office/officeart/2005/8/layout/vProcess5"/>
    <dgm:cxn modelId="{0A9A5836-60A4-4B55-BDEF-45015638D919}" type="presParOf" srcId="{44E0FBB4-400A-4D47-9234-F74B19012CDA}" destId="{0315E36E-7CA4-4202-B20A-6526087A3D79}" srcOrd="0" destOrd="0" presId="urn:microsoft.com/office/officeart/2005/8/layout/vProcess5"/>
    <dgm:cxn modelId="{AF78EE4D-3ECF-4BC3-8A98-A3D13D0F80CE}" type="presParOf" srcId="{44E0FBB4-400A-4D47-9234-F74B19012CDA}" destId="{F281E631-52C8-49E4-94EE-BC3D5E57F1FA}" srcOrd="1" destOrd="0" presId="urn:microsoft.com/office/officeart/2005/8/layout/vProcess5"/>
    <dgm:cxn modelId="{77145A9B-3A9F-406F-9B5E-1104801680C7}" type="presParOf" srcId="{44E0FBB4-400A-4D47-9234-F74B19012CDA}" destId="{4346ACB9-D6C0-44BC-B823-727126AE9A2D}" srcOrd="2" destOrd="0" presId="urn:microsoft.com/office/officeart/2005/8/layout/vProcess5"/>
    <dgm:cxn modelId="{8F038BDA-014D-494B-A3B1-307D7FE10E33}" type="presParOf" srcId="{44E0FBB4-400A-4D47-9234-F74B19012CDA}" destId="{4E49B9AF-9BAF-44DE-AF61-9EFEC662709A}" srcOrd="3" destOrd="0" presId="urn:microsoft.com/office/officeart/2005/8/layout/vProcess5"/>
    <dgm:cxn modelId="{E67F76F3-80B2-4A7D-8C04-65133FB52BFA}" type="presParOf" srcId="{44E0FBB4-400A-4D47-9234-F74B19012CDA}" destId="{8AC7895D-F5D5-441E-94EF-297803C7FF44}" srcOrd="4" destOrd="0" presId="urn:microsoft.com/office/officeart/2005/8/layout/vProcess5"/>
    <dgm:cxn modelId="{B0D1339D-E8A9-4E31-9EF0-EE465955CBEE}" type="presParOf" srcId="{44E0FBB4-400A-4D47-9234-F74B19012CDA}" destId="{5ADC7DFD-F919-4C1C-B2BB-574865DDEC1C}" srcOrd="5" destOrd="0" presId="urn:microsoft.com/office/officeart/2005/8/layout/vProcess5"/>
    <dgm:cxn modelId="{9E7963B6-0F96-46B3-8CD7-58A439978008}" type="presParOf" srcId="{44E0FBB4-400A-4D47-9234-F74B19012CDA}" destId="{ED561E18-8501-404F-9442-191289DE8128}" srcOrd="6" destOrd="0" presId="urn:microsoft.com/office/officeart/2005/8/layout/vProcess5"/>
    <dgm:cxn modelId="{7152EE5A-7D6B-4290-BFCB-496D9810BBA7}" type="presParOf" srcId="{44E0FBB4-400A-4D47-9234-F74B19012CDA}" destId="{A362DB33-58B8-495B-BC67-FA418A78A31B}" srcOrd="7" destOrd="0" presId="urn:microsoft.com/office/officeart/2005/8/layout/vProcess5"/>
    <dgm:cxn modelId="{BF52C30C-9F77-4778-B6C9-47475037ABBE}" type="presParOf" srcId="{44E0FBB4-400A-4D47-9234-F74B19012CDA}" destId="{B68FBE05-FFE5-4F30-84EF-E5B7A25159B6}" srcOrd="8" destOrd="0" presId="urn:microsoft.com/office/officeart/2005/8/layout/vProcess5"/>
    <dgm:cxn modelId="{4D5E341D-EDF1-4929-A07C-4DB45AC8DE10}" type="presParOf" srcId="{44E0FBB4-400A-4D47-9234-F74B19012CDA}" destId="{69414124-D6DD-4985-A411-945EC570FA28}" srcOrd="9" destOrd="0" presId="urn:microsoft.com/office/officeart/2005/8/layout/vProcess5"/>
    <dgm:cxn modelId="{024E895B-BBD5-4E04-A409-1157AB45CC15}" type="presParOf" srcId="{44E0FBB4-400A-4D47-9234-F74B19012CDA}" destId="{0A409BA0-288E-4E19-BF3F-BB9ABC916F56}" srcOrd="10" destOrd="0" presId="urn:microsoft.com/office/officeart/2005/8/layout/vProcess5"/>
    <dgm:cxn modelId="{26A26107-0583-4FA9-AC19-41F18793CE3D}" type="presParOf" srcId="{44E0FBB4-400A-4D47-9234-F74B19012CDA}" destId="{73DC323F-7D66-4ADF-9FA6-38AF29A04ABC}"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0837E9-EC9D-4A2E-A3CD-7380DAC3F21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A4EB22B-387D-4A91-B14C-31C881DB6D87}">
      <dgm:prSet/>
      <dgm:spPr/>
      <dgm:t>
        <a:bodyPr/>
        <a:lstStyle/>
        <a:p>
          <a:r>
            <a:rPr lang="en-US"/>
            <a:t>1.	Emotional abuse</a:t>
          </a:r>
        </a:p>
      </dgm:t>
    </dgm:pt>
    <dgm:pt modelId="{0901CCFA-09D8-4D5A-8048-4A56CBB1F0D3}" type="parTrans" cxnId="{516C2CD4-0152-41DC-BBF2-E06E65E3B00A}">
      <dgm:prSet/>
      <dgm:spPr/>
      <dgm:t>
        <a:bodyPr/>
        <a:lstStyle/>
        <a:p>
          <a:endParaRPr lang="en-US"/>
        </a:p>
      </dgm:t>
    </dgm:pt>
    <dgm:pt modelId="{F1F8834C-A03B-458C-947E-878D5C351294}" type="sibTrans" cxnId="{516C2CD4-0152-41DC-BBF2-E06E65E3B00A}">
      <dgm:prSet/>
      <dgm:spPr/>
      <dgm:t>
        <a:bodyPr/>
        <a:lstStyle/>
        <a:p>
          <a:endParaRPr lang="en-US"/>
        </a:p>
      </dgm:t>
    </dgm:pt>
    <dgm:pt modelId="{4CC8C2DA-6F5E-491D-9170-4924F67A4782}">
      <dgm:prSet/>
      <dgm:spPr/>
      <dgm:t>
        <a:bodyPr/>
        <a:lstStyle/>
        <a:p>
          <a:r>
            <a:rPr lang="en-US"/>
            <a:t>2.	Physical abuse</a:t>
          </a:r>
        </a:p>
      </dgm:t>
    </dgm:pt>
    <dgm:pt modelId="{9A6D61F4-AC72-4D98-A625-273B45578819}" type="parTrans" cxnId="{C22DDD6D-C095-4793-8D66-934A613981DF}">
      <dgm:prSet/>
      <dgm:spPr/>
      <dgm:t>
        <a:bodyPr/>
        <a:lstStyle/>
        <a:p>
          <a:endParaRPr lang="en-US"/>
        </a:p>
      </dgm:t>
    </dgm:pt>
    <dgm:pt modelId="{2DAEDF2A-5397-4663-BF82-7A8FFCE0C4B8}" type="sibTrans" cxnId="{C22DDD6D-C095-4793-8D66-934A613981DF}">
      <dgm:prSet/>
      <dgm:spPr/>
      <dgm:t>
        <a:bodyPr/>
        <a:lstStyle/>
        <a:p>
          <a:endParaRPr lang="en-US"/>
        </a:p>
      </dgm:t>
    </dgm:pt>
    <dgm:pt modelId="{FA6D2687-4716-4FF7-B961-959DCF0BFD22}">
      <dgm:prSet/>
      <dgm:spPr/>
      <dgm:t>
        <a:bodyPr/>
        <a:lstStyle/>
        <a:p>
          <a:r>
            <a:rPr lang="en-US"/>
            <a:t>3.	Sexual abuse</a:t>
          </a:r>
        </a:p>
      </dgm:t>
    </dgm:pt>
    <dgm:pt modelId="{B9299993-A5FA-4B1C-A6F0-EF7F5A343CC0}" type="parTrans" cxnId="{E92A3CB8-A87E-4228-9D6A-18FDBA738826}">
      <dgm:prSet/>
      <dgm:spPr/>
      <dgm:t>
        <a:bodyPr/>
        <a:lstStyle/>
        <a:p>
          <a:endParaRPr lang="en-US"/>
        </a:p>
      </dgm:t>
    </dgm:pt>
    <dgm:pt modelId="{D23C316C-4138-4367-A986-A21EA5202075}" type="sibTrans" cxnId="{E92A3CB8-A87E-4228-9D6A-18FDBA738826}">
      <dgm:prSet/>
      <dgm:spPr/>
      <dgm:t>
        <a:bodyPr/>
        <a:lstStyle/>
        <a:p>
          <a:endParaRPr lang="en-US"/>
        </a:p>
      </dgm:t>
    </dgm:pt>
    <dgm:pt modelId="{72A7D968-C209-4ACC-BA4F-1E3620DED655}">
      <dgm:prSet/>
      <dgm:spPr/>
      <dgm:t>
        <a:bodyPr/>
        <a:lstStyle/>
        <a:p>
          <a:r>
            <a:rPr lang="en-US"/>
            <a:t>4.	Mother treated violently</a:t>
          </a:r>
        </a:p>
      </dgm:t>
    </dgm:pt>
    <dgm:pt modelId="{4B95B49C-9E03-480F-ADD0-BADE3F958261}" type="parTrans" cxnId="{409A67F6-D0ED-4291-8033-DFE81536B1C3}">
      <dgm:prSet/>
      <dgm:spPr/>
      <dgm:t>
        <a:bodyPr/>
        <a:lstStyle/>
        <a:p>
          <a:endParaRPr lang="en-US"/>
        </a:p>
      </dgm:t>
    </dgm:pt>
    <dgm:pt modelId="{84B9DC49-125D-4B22-AC02-1A239D186850}" type="sibTrans" cxnId="{409A67F6-D0ED-4291-8033-DFE81536B1C3}">
      <dgm:prSet/>
      <dgm:spPr/>
      <dgm:t>
        <a:bodyPr/>
        <a:lstStyle/>
        <a:p>
          <a:endParaRPr lang="en-US"/>
        </a:p>
      </dgm:t>
    </dgm:pt>
    <dgm:pt modelId="{CF7E3D77-BE54-4ACB-ABBD-6F2B52FE49CB}">
      <dgm:prSet/>
      <dgm:spPr/>
      <dgm:t>
        <a:bodyPr/>
        <a:lstStyle/>
        <a:p>
          <a:r>
            <a:rPr lang="en-US"/>
            <a:t>5.	Substance abuse in the home</a:t>
          </a:r>
        </a:p>
      </dgm:t>
    </dgm:pt>
    <dgm:pt modelId="{4D48A042-9ABB-4249-9CB8-8E2AE2F3B021}" type="parTrans" cxnId="{705392D7-C3F5-44CF-911A-376AD0D6C942}">
      <dgm:prSet/>
      <dgm:spPr/>
      <dgm:t>
        <a:bodyPr/>
        <a:lstStyle/>
        <a:p>
          <a:endParaRPr lang="en-US"/>
        </a:p>
      </dgm:t>
    </dgm:pt>
    <dgm:pt modelId="{93425C0A-6EA2-4790-807D-65DE2E562E2F}" type="sibTrans" cxnId="{705392D7-C3F5-44CF-911A-376AD0D6C942}">
      <dgm:prSet/>
      <dgm:spPr/>
      <dgm:t>
        <a:bodyPr/>
        <a:lstStyle/>
        <a:p>
          <a:endParaRPr lang="en-US"/>
        </a:p>
      </dgm:t>
    </dgm:pt>
    <dgm:pt modelId="{23B08AF0-2DC4-4292-A028-AF7399B4C197}">
      <dgm:prSet/>
      <dgm:spPr/>
      <dgm:t>
        <a:bodyPr/>
        <a:lstStyle/>
        <a:p>
          <a:r>
            <a:rPr lang="en-US"/>
            <a:t>6.	Mental illness of a family member</a:t>
          </a:r>
        </a:p>
      </dgm:t>
    </dgm:pt>
    <dgm:pt modelId="{4E8070DD-3874-4E64-B6E0-3F1DB8A15427}" type="parTrans" cxnId="{A8FD0D1B-B208-499F-857A-13BF194877A4}">
      <dgm:prSet/>
      <dgm:spPr/>
      <dgm:t>
        <a:bodyPr/>
        <a:lstStyle/>
        <a:p>
          <a:endParaRPr lang="en-US"/>
        </a:p>
      </dgm:t>
    </dgm:pt>
    <dgm:pt modelId="{1F671008-98E6-4FF6-A8D4-8CC01D0A2920}" type="sibTrans" cxnId="{A8FD0D1B-B208-499F-857A-13BF194877A4}">
      <dgm:prSet/>
      <dgm:spPr/>
      <dgm:t>
        <a:bodyPr/>
        <a:lstStyle/>
        <a:p>
          <a:endParaRPr lang="en-US"/>
        </a:p>
      </dgm:t>
    </dgm:pt>
    <dgm:pt modelId="{87679797-F40D-453D-BEEE-A5A828C1ED0D}">
      <dgm:prSet/>
      <dgm:spPr/>
      <dgm:t>
        <a:bodyPr/>
        <a:lstStyle/>
        <a:p>
          <a:r>
            <a:rPr lang="en-US"/>
            <a:t>7.	Parents divorced/separated</a:t>
          </a:r>
        </a:p>
      </dgm:t>
    </dgm:pt>
    <dgm:pt modelId="{84F7CCD7-C736-42C3-B4D3-4DDD3D10A421}" type="parTrans" cxnId="{637DD570-D83A-48DC-958E-C4EB32A7FA32}">
      <dgm:prSet/>
      <dgm:spPr/>
      <dgm:t>
        <a:bodyPr/>
        <a:lstStyle/>
        <a:p>
          <a:endParaRPr lang="en-US"/>
        </a:p>
      </dgm:t>
    </dgm:pt>
    <dgm:pt modelId="{C62CDD44-1BA1-4137-9F29-70D4FBF9616D}" type="sibTrans" cxnId="{637DD570-D83A-48DC-958E-C4EB32A7FA32}">
      <dgm:prSet/>
      <dgm:spPr/>
      <dgm:t>
        <a:bodyPr/>
        <a:lstStyle/>
        <a:p>
          <a:endParaRPr lang="en-US"/>
        </a:p>
      </dgm:t>
    </dgm:pt>
    <dgm:pt modelId="{E9454F71-1A65-4AAE-9A4D-52F09C53108F}">
      <dgm:prSet/>
      <dgm:spPr/>
      <dgm:t>
        <a:bodyPr/>
        <a:lstStyle/>
        <a:p>
          <a:r>
            <a:rPr lang="en-US"/>
            <a:t>8.	Family member incarcerated</a:t>
          </a:r>
        </a:p>
      </dgm:t>
    </dgm:pt>
    <dgm:pt modelId="{ADB52A96-E024-43F5-A21F-7D469CC89871}" type="parTrans" cxnId="{95087958-7B46-43D9-9E42-E56631A9550D}">
      <dgm:prSet/>
      <dgm:spPr/>
      <dgm:t>
        <a:bodyPr/>
        <a:lstStyle/>
        <a:p>
          <a:endParaRPr lang="en-US"/>
        </a:p>
      </dgm:t>
    </dgm:pt>
    <dgm:pt modelId="{DBA7F39D-4620-4F53-A6C2-D55B6C2DDFF3}" type="sibTrans" cxnId="{95087958-7B46-43D9-9E42-E56631A9550D}">
      <dgm:prSet/>
      <dgm:spPr/>
      <dgm:t>
        <a:bodyPr/>
        <a:lstStyle/>
        <a:p>
          <a:endParaRPr lang="en-US"/>
        </a:p>
      </dgm:t>
    </dgm:pt>
    <dgm:pt modelId="{8748CA5B-DF00-4001-AFCA-695CEC08F333}">
      <dgm:prSet/>
      <dgm:spPr/>
      <dgm:t>
        <a:bodyPr/>
        <a:lstStyle/>
        <a:p>
          <a:r>
            <a:rPr lang="en-US"/>
            <a:t>9.	Emotional neglect</a:t>
          </a:r>
        </a:p>
      </dgm:t>
    </dgm:pt>
    <dgm:pt modelId="{C256A4E4-0146-4CB2-8A4E-BFB8A6BC8991}" type="parTrans" cxnId="{D8B84A72-0B96-4E35-9BC4-62D6F94DE9C8}">
      <dgm:prSet/>
      <dgm:spPr/>
      <dgm:t>
        <a:bodyPr/>
        <a:lstStyle/>
        <a:p>
          <a:endParaRPr lang="en-US"/>
        </a:p>
      </dgm:t>
    </dgm:pt>
    <dgm:pt modelId="{E42BF248-8BBE-4934-89DB-467D308C9E09}" type="sibTrans" cxnId="{D8B84A72-0B96-4E35-9BC4-62D6F94DE9C8}">
      <dgm:prSet/>
      <dgm:spPr/>
      <dgm:t>
        <a:bodyPr/>
        <a:lstStyle/>
        <a:p>
          <a:endParaRPr lang="en-US"/>
        </a:p>
      </dgm:t>
    </dgm:pt>
    <dgm:pt modelId="{35DA738B-97BD-488C-AE64-8B5A7A5B74F8}">
      <dgm:prSet/>
      <dgm:spPr/>
      <dgm:t>
        <a:bodyPr/>
        <a:lstStyle/>
        <a:p>
          <a:r>
            <a:rPr lang="en-US"/>
            <a:t>10.	Physical neglect</a:t>
          </a:r>
        </a:p>
      </dgm:t>
    </dgm:pt>
    <dgm:pt modelId="{E3B03D44-85AC-4D7F-8D4B-08514CE96C60}" type="parTrans" cxnId="{E555BEB5-3CD9-4E89-BDBB-671D7F0623D1}">
      <dgm:prSet/>
      <dgm:spPr/>
      <dgm:t>
        <a:bodyPr/>
        <a:lstStyle/>
        <a:p>
          <a:endParaRPr lang="en-US"/>
        </a:p>
      </dgm:t>
    </dgm:pt>
    <dgm:pt modelId="{C94C4E07-EE2B-438C-9F4C-FE4060B5BCB3}" type="sibTrans" cxnId="{E555BEB5-3CD9-4E89-BDBB-671D7F0623D1}">
      <dgm:prSet/>
      <dgm:spPr/>
      <dgm:t>
        <a:bodyPr/>
        <a:lstStyle/>
        <a:p>
          <a:endParaRPr lang="en-US"/>
        </a:p>
      </dgm:t>
    </dgm:pt>
    <dgm:pt modelId="{4F1FD890-1EF6-4F2C-9A51-BADC74BA919F}" type="pres">
      <dgm:prSet presAssocID="{6C0837E9-EC9D-4A2E-A3CD-7380DAC3F21E}" presName="linear" presStyleCnt="0">
        <dgm:presLayoutVars>
          <dgm:animLvl val="lvl"/>
          <dgm:resizeHandles val="exact"/>
        </dgm:presLayoutVars>
      </dgm:prSet>
      <dgm:spPr/>
    </dgm:pt>
    <dgm:pt modelId="{7158CDAB-6AA0-4086-AA59-88AE013F457E}" type="pres">
      <dgm:prSet presAssocID="{9A4EB22B-387D-4A91-B14C-31C881DB6D87}" presName="parentText" presStyleLbl="node1" presStyleIdx="0" presStyleCnt="10">
        <dgm:presLayoutVars>
          <dgm:chMax val="0"/>
          <dgm:bulletEnabled val="1"/>
        </dgm:presLayoutVars>
      </dgm:prSet>
      <dgm:spPr/>
    </dgm:pt>
    <dgm:pt modelId="{F2BC392F-3098-42E7-82FB-102267C0147B}" type="pres">
      <dgm:prSet presAssocID="{F1F8834C-A03B-458C-947E-878D5C351294}" presName="spacer" presStyleCnt="0"/>
      <dgm:spPr/>
    </dgm:pt>
    <dgm:pt modelId="{2A226312-FA08-42EB-809B-1A68A97CB0C1}" type="pres">
      <dgm:prSet presAssocID="{4CC8C2DA-6F5E-491D-9170-4924F67A4782}" presName="parentText" presStyleLbl="node1" presStyleIdx="1" presStyleCnt="10">
        <dgm:presLayoutVars>
          <dgm:chMax val="0"/>
          <dgm:bulletEnabled val="1"/>
        </dgm:presLayoutVars>
      </dgm:prSet>
      <dgm:spPr/>
    </dgm:pt>
    <dgm:pt modelId="{25AABDE5-F48B-4897-A9F1-9A139A29BF3B}" type="pres">
      <dgm:prSet presAssocID="{2DAEDF2A-5397-4663-BF82-7A8FFCE0C4B8}" presName="spacer" presStyleCnt="0"/>
      <dgm:spPr/>
    </dgm:pt>
    <dgm:pt modelId="{951CA964-DE82-4763-84FB-96C70B460258}" type="pres">
      <dgm:prSet presAssocID="{FA6D2687-4716-4FF7-B961-959DCF0BFD22}" presName="parentText" presStyleLbl="node1" presStyleIdx="2" presStyleCnt="10">
        <dgm:presLayoutVars>
          <dgm:chMax val="0"/>
          <dgm:bulletEnabled val="1"/>
        </dgm:presLayoutVars>
      </dgm:prSet>
      <dgm:spPr/>
    </dgm:pt>
    <dgm:pt modelId="{26586F7E-B6C3-45C6-8FF6-BE583199454B}" type="pres">
      <dgm:prSet presAssocID="{D23C316C-4138-4367-A986-A21EA5202075}" presName="spacer" presStyleCnt="0"/>
      <dgm:spPr/>
    </dgm:pt>
    <dgm:pt modelId="{AF28BD5C-CFCD-49D5-B72A-4804486508FB}" type="pres">
      <dgm:prSet presAssocID="{72A7D968-C209-4ACC-BA4F-1E3620DED655}" presName="parentText" presStyleLbl="node1" presStyleIdx="3" presStyleCnt="10">
        <dgm:presLayoutVars>
          <dgm:chMax val="0"/>
          <dgm:bulletEnabled val="1"/>
        </dgm:presLayoutVars>
      </dgm:prSet>
      <dgm:spPr/>
    </dgm:pt>
    <dgm:pt modelId="{988C7D00-1007-452B-9FAD-1AC260096607}" type="pres">
      <dgm:prSet presAssocID="{84B9DC49-125D-4B22-AC02-1A239D186850}" presName="spacer" presStyleCnt="0"/>
      <dgm:spPr/>
    </dgm:pt>
    <dgm:pt modelId="{630DF5F6-9406-42E6-BD4D-B668588CD5D2}" type="pres">
      <dgm:prSet presAssocID="{CF7E3D77-BE54-4ACB-ABBD-6F2B52FE49CB}" presName="parentText" presStyleLbl="node1" presStyleIdx="4" presStyleCnt="10">
        <dgm:presLayoutVars>
          <dgm:chMax val="0"/>
          <dgm:bulletEnabled val="1"/>
        </dgm:presLayoutVars>
      </dgm:prSet>
      <dgm:spPr/>
    </dgm:pt>
    <dgm:pt modelId="{B9E48540-2E72-4D51-80A8-A08214EB32AF}" type="pres">
      <dgm:prSet presAssocID="{93425C0A-6EA2-4790-807D-65DE2E562E2F}" presName="spacer" presStyleCnt="0"/>
      <dgm:spPr/>
    </dgm:pt>
    <dgm:pt modelId="{DEBA8928-25CE-4BB7-8AB6-95BBEEF78F53}" type="pres">
      <dgm:prSet presAssocID="{23B08AF0-2DC4-4292-A028-AF7399B4C197}" presName="parentText" presStyleLbl="node1" presStyleIdx="5" presStyleCnt="10">
        <dgm:presLayoutVars>
          <dgm:chMax val="0"/>
          <dgm:bulletEnabled val="1"/>
        </dgm:presLayoutVars>
      </dgm:prSet>
      <dgm:spPr/>
    </dgm:pt>
    <dgm:pt modelId="{C71BBFA1-4792-4C59-8B97-A12F9DE1AA9B}" type="pres">
      <dgm:prSet presAssocID="{1F671008-98E6-4FF6-A8D4-8CC01D0A2920}" presName="spacer" presStyleCnt="0"/>
      <dgm:spPr/>
    </dgm:pt>
    <dgm:pt modelId="{A72F0428-BE0C-4DAB-803C-743A571B7D4F}" type="pres">
      <dgm:prSet presAssocID="{87679797-F40D-453D-BEEE-A5A828C1ED0D}" presName="parentText" presStyleLbl="node1" presStyleIdx="6" presStyleCnt="10">
        <dgm:presLayoutVars>
          <dgm:chMax val="0"/>
          <dgm:bulletEnabled val="1"/>
        </dgm:presLayoutVars>
      </dgm:prSet>
      <dgm:spPr/>
    </dgm:pt>
    <dgm:pt modelId="{8B7AF2DC-5230-404F-81FE-78A0CB9E6EBB}" type="pres">
      <dgm:prSet presAssocID="{C62CDD44-1BA1-4137-9F29-70D4FBF9616D}" presName="spacer" presStyleCnt="0"/>
      <dgm:spPr/>
    </dgm:pt>
    <dgm:pt modelId="{978EA42C-FDE4-4564-B0E2-D5177570A412}" type="pres">
      <dgm:prSet presAssocID="{E9454F71-1A65-4AAE-9A4D-52F09C53108F}" presName="parentText" presStyleLbl="node1" presStyleIdx="7" presStyleCnt="10">
        <dgm:presLayoutVars>
          <dgm:chMax val="0"/>
          <dgm:bulletEnabled val="1"/>
        </dgm:presLayoutVars>
      </dgm:prSet>
      <dgm:spPr/>
    </dgm:pt>
    <dgm:pt modelId="{87F7260E-9549-4C5A-A447-AEA41E47678A}" type="pres">
      <dgm:prSet presAssocID="{DBA7F39D-4620-4F53-A6C2-D55B6C2DDFF3}" presName="spacer" presStyleCnt="0"/>
      <dgm:spPr/>
    </dgm:pt>
    <dgm:pt modelId="{9AEE9AF8-4191-4F03-8E30-90589A5BA7F1}" type="pres">
      <dgm:prSet presAssocID="{8748CA5B-DF00-4001-AFCA-695CEC08F333}" presName="parentText" presStyleLbl="node1" presStyleIdx="8" presStyleCnt="10">
        <dgm:presLayoutVars>
          <dgm:chMax val="0"/>
          <dgm:bulletEnabled val="1"/>
        </dgm:presLayoutVars>
      </dgm:prSet>
      <dgm:spPr/>
    </dgm:pt>
    <dgm:pt modelId="{BCB95D51-E357-43DA-9A7E-0AB3ED739929}" type="pres">
      <dgm:prSet presAssocID="{E42BF248-8BBE-4934-89DB-467D308C9E09}" presName="spacer" presStyleCnt="0"/>
      <dgm:spPr/>
    </dgm:pt>
    <dgm:pt modelId="{7A911635-CC05-4266-B8F1-5D7297FC92FD}" type="pres">
      <dgm:prSet presAssocID="{35DA738B-97BD-488C-AE64-8B5A7A5B74F8}" presName="parentText" presStyleLbl="node1" presStyleIdx="9" presStyleCnt="10">
        <dgm:presLayoutVars>
          <dgm:chMax val="0"/>
          <dgm:bulletEnabled val="1"/>
        </dgm:presLayoutVars>
      </dgm:prSet>
      <dgm:spPr/>
    </dgm:pt>
  </dgm:ptLst>
  <dgm:cxnLst>
    <dgm:cxn modelId="{D13C8700-C51D-40C5-90A0-A2F27CE4E2C5}" type="presOf" srcId="{9A4EB22B-387D-4A91-B14C-31C881DB6D87}" destId="{7158CDAB-6AA0-4086-AA59-88AE013F457E}" srcOrd="0" destOrd="0" presId="urn:microsoft.com/office/officeart/2005/8/layout/vList2"/>
    <dgm:cxn modelId="{01A20812-9B52-4993-8D0E-1A1C4E9C997F}" type="presOf" srcId="{6C0837E9-EC9D-4A2E-A3CD-7380DAC3F21E}" destId="{4F1FD890-1EF6-4F2C-9A51-BADC74BA919F}" srcOrd="0" destOrd="0" presId="urn:microsoft.com/office/officeart/2005/8/layout/vList2"/>
    <dgm:cxn modelId="{02CF6C16-7C79-4989-8CDC-E938730E753F}" type="presOf" srcId="{23B08AF0-2DC4-4292-A028-AF7399B4C197}" destId="{DEBA8928-25CE-4BB7-8AB6-95BBEEF78F53}" srcOrd="0" destOrd="0" presId="urn:microsoft.com/office/officeart/2005/8/layout/vList2"/>
    <dgm:cxn modelId="{A8FD0D1B-B208-499F-857A-13BF194877A4}" srcId="{6C0837E9-EC9D-4A2E-A3CD-7380DAC3F21E}" destId="{23B08AF0-2DC4-4292-A028-AF7399B4C197}" srcOrd="5" destOrd="0" parTransId="{4E8070DD-3874-4E64-B6E0-3F1DB8A15427}" sibTransId="{1F671008-98E6-4FF6-A8D4-8CC01D0A2920}"/>
    <dgm:cxn modelId="{6BFEB45F-DFC0-423B-802D-547C85BE29E4}" type="presOf" srcId="{FA6D2687-4716-4FF7-B961-959DCF0BFD22}" destId="{951CA964-DE82-4763-84FB-96C70B460258}" srcOrd="0" destOrd="0" presId="urn:microsoft.com/office/officeart/2005/8/layout/vList2"/>
    <dgm:cxn modelId="{C9F64B66-12B9-4BE9-86BE-3053D20BB658}" type="presOf" srcId="{8748CA5B-DF00-4001-AFCA-695CEC08F333}" destId="{9AEE9AF8-4191-4F03-8E30-90589A5BA7F1}" srcOrd="0" destOrd="0" presId="urn:microsoft.com/office/officeart/2005/8/layout/vList2"/>
    <dgm:cxn modelId="{85990448-6CAA-45F2-A664-76CCB7E735F2}" type="presOf" srcId="{4CC8C2DA-6F5E-491D-9170-4924F67A4782}" destId="{2A226312-FA08-42EB-809B-1A68A97CB0C1}" srcOrd="0" destOrd="0" presId="urn:microsoft.com/office/officeart/2005/8/layout/vList2"/>
    <dgm:cxn modelId="{C22DDD6D-C095-4793-8D66-934A613981DF}" srcId="{6C0837E9-EC9D-4A2E-A3CD-7380DAC3F21E}" destId="{4CC8C2DA-6F5E-491D-9170-4924F67A4782}" srcOrd="1" destOrd="0" parTransId="{9A6D61F4-AC72-4D98-A625-273B45578819}" sibTransId="{2DAEDF2A-5397-4663-BF82-7A8FFCE0C4B8}"/>
    <dgm:cxn modelId="{637DD570-D83A-48DC-958E-C4EB32A7FA32}" srcId="{6C0837E9-EC9D-4A2E-A3CD-7380DAC3F21E}" destId="{87679797-F40D-453D-BEEE-A5A828C1ED0D}" srcOrd="6" destOrd="0" parTransId="{84F7CCD7-C736-42C3-B4D3-4DDD3D10A421}" sibTransId="{C62CDD44-1BA1-4137-9F29-70D4FBF9616D}"/>
    <dgm:cxn modelId="{D8B84A72-0B96-4E35-9BC4-62D6F94DE9C8}" srcId="{6C0837E9-EC9D-4A2E-A3CD-7380DAC3F21E}" destId="{8748CA5B-DF00-4001-AFCA-695CEC08F333}" srcOrd="8" destOrd="0" parTransId="{C256A4E4-0146-4CB2-8A4E-BFB8A6BC8991}" sibTransId="{E42BF248-8BBE-4934-89DB-467D308C9E09}"/>
    <dgm:cxn modelId="{95087958-7B46-43D9-9E42-E56631A9550D}" srcId="{6C0837E9-EC9D-4A2E-A3CD-7380DAC3F21E}" destId="{E9454F71-1A65-4AAE-9A4D-52F09C53108F}" srcOrd="7" destOrd="0" parTransId="{ADB52A96-E024-43F5-A21F-7D469CC89871}" sibTransId="{DBA7F39D-4620-4F53-A6C2-D55B6C2DDFF3}"/>
    <dgm:cxn modelId="{38C96689-D3A6-4718-A0BB-6B5136CE89BB}" type="presOf" srcId="{35DA738B-97BD-488C-AE64-8B5A7A5B74F8}" destId="{7A911635-CC05-4266-B8F1-5D7297FC92FD}" srcOrd="0" destOrd="0" presId="urn:microsoft.com/office/officeart/2005/8/layout/vList2"/>
    <dgm:cxn modelId="{E555BEB5-3CD9-4E89-BDBB-671D7F0623D1}" srcId="{6C0837E9-EC9D-4A2E-A3CD-7380DAC3F21E}" destId="{35DA738B-97BD-488C-AE64-8B5A7A5B74F8}" srcOrd="9" destOrd="0" parTransId="{E3B03D44-85AC-4D7F-8D4B-08514CE96C60}" sibTransId="{C94C4E07-EE2B-438C-9F4C-FE4060B5BCB3}"/>
    <dgm:cxn modelId="{E92A3CB8-A87E-4228-9D6A-18FDBA738826}" srcId="{6C0837E9-EC9D-4A2E-A3CD-7380DAC3F21E}" destId="{FA6D2687-4716-4FF7-B961-959DCF0BFD22}" srcOrd="2" destOrd="0" parTransId="{B9299993-A5FA-4B1C-A6F0-EF7F5A343CC0}" sibTransId="{D23C316C-4138-4367-A986-A21EA5202075}"/>
    <dgm:cxn modelId="{97EE60CF-F534-4B59-A5A7-8FA7617D0529}" type="presOf" srcId="{87679797-F40D-453D-BEEE-A5A828C1ED0D}" destId="{A72F0428-BE0C-4DAB-803C-743A571B7D4F}" srcOrd="0" destOrd="0" presId="urn:microsoft.com/office/officeart/2005/8/layout/vList2"/>
    <dgm:cxn modelId="{516C2CD4-0152-41DC-BBF2-E06E65E3B00A}" srcId="{6C0837E9-EC9D-4A2E-A3CD-7380DAC3F21E}" destId="{9A4EB22B-387D-4A91-B14C-31C881DB6D87}" srcOrd="0" destOrd="0" parTransId="{0901CCFA-09D8-4D5A-8048-4A56CBB1F0D3}" sibTransId="{F1F8834C-A03B-458C-947E-878D5C351294}"/>
    <dgm:cxn modelId="{705392D7-C3F5-44CF-911A-376AD0D6C942}" srcId="{6C0837E9-EC9D-4A2E-A3CD-7380DAC3F21E}" destId="{CF7E3D77-BE54-4ACB-ABBD-6F2B52FE49CB}" srcOrd="4" destOrd="0" parTransId="{4D48A042-9ABB-4249-9CB8-8E2AE2F3B021}" sibTransId="{93425C0A-6EA2-4790-807D-65DE2E562E2F}"/>
    <dgm:cxn modelId="{A9382CEE-CF5F-48C3-A4EF-A1A90E242E73}" type="presOf" srcId="{E9454F71-1A65-4AAE-9A4D-52F09C53108F}" destId="{978EA42C-FDE4-4564-B0E2-D5177570A412}" srcOrd="0" destOrd="0" presId="urn:microsoft.com/office/officeart/2005/8/layout/vList2"/>
    <dgm:cxn modelId="{465E51F5-1EAA-41D6-86F3-E8056CB0F918}" type="presOf" srcId="{CF7E3D77-BE54-4ACB-ABBD-6F2B52FE49CB}" destId="{630DF5F6-9406-42E6-BD4D-B668588CD5D2}" srcOrd="0" destOrd="0" presId="urn:microsoft.com/office/officeart/2005/8/layout/vList2"/>
    <dgm:cxn modelId="{409A67F6-D0ED-4291-8033-DFE81536B1C3}" srcId="{6C0837E9-EC9D-4A2E-A3CD-7380DAC3F21E}" destId="{72A7D968-C209-4ACC-BA4F-1E3620DED655}" srcOrd="3" destOrd="0" parTransId="{4B95B49C-9E03-480F-ADD0-BADE3F958261}" sibTransId="{84B9DC49-125D-4B22-AC02-1A239D186850}"/>
    <dgm:cxn modelId="{199BAFFC-A0EE-4F62-A0CD-6EAFDDB36AF1}" type="presOf" srcId="{72A7D968-C209-4ACC-BA4F-1E3620DED655}" destId="{AF28BD5C-CFCD-49D5-B72A-4804486508FB}" srcOrd="0" destOrd="0" presId="urn:microsoft.com/office/officeart/2005/8/layout/vList2"/>
    <dgm:cxn modelId="{B3FBEEA6-31D0-4B6C-A052-C6FE069690AA}" type="presParOf" srcId="{4F1FD890-1EF6-4F2C-9A51-BADC74BA919F}" destId="{7158CDAB-6AA0-4086-AA59-88AE013F457E}" srcOrd="0" destOrd="0" presId="urn:microsoft.com/office/officeart/2005/8/layout/vList2"/>
    <dgm:cxn modelId="{AC6DBC35-0ADF-4382-86BD-9A7099A1CAF6}" type="presParOf" srcId="{4F1FD890-1EF6-4F2C-9A51-BADC74BA919F}" destId="{F2BC392F-3098-42E7-82FB-102267C0147B}" srcOrd="1" destOrd="0" presId="urn:microsoft.com/office/officeart/2005/8/layout/vList2"/>
    <dgm:cxn modelId="{0A9D5854-7C2D-4FF9-8532-F7CD8A080B99}" type="presParOf" srcId="{4F1FD890-1EF6-4F2C-9A51-BADC74BA919F}" destId="{2A226312-FA08-42EB-809B-1A68A97CB0C1}" srcOrd="2" destOrd="0" presId="urn:microsoft.com/office/officeart/2005/8/layout/vList2"/>
    <dgm:cxn modelId="{81E1CAF2-9EAF-4338-8801-3D84937A5076}" type="presParOf" srcId="{4F1FD890-1EF6-4F2C-9A51-BADC74BA919F}" destId="{25AABDE5-F48B-4897-A9F1-9A139A29BF3B}" srcOrd="3" destOrd="0" presId="urn:microsoft.com/office/officeart/2005/8/layout/vList2"/>
    <dgm:cxn modelId="{A53213E2-690E-4890-B441-02E4D38D984F}" type="presParOf" srcId="{4F1FD890-1EF6-4F2C-9A51-BADC74BA919F}" destId="{951CA964-DE82-4763-84FB-96C70B460258}" srcOrd="4" destOrd="0" presId="urn:microsoft.com/office/officeart/2005/8/layout/vList2"/>
    <dgm:cxn modelId="{4CE0626C-1295-4565-9C86-0DCD93BE1107}" type="presParOf" srcId="{4F1FD890-1EF6-4F2C-9A51-BADC74BA919F}" destId="{26586F7E-B6C3-45C6-8FF6-BE583199454B}" srcOrd="5" destOrd="0" presId="urn:microsoft.com/office/officeart/2005/8/layout/vList2"/>
    <dgm:cxn modelId="{C0CD5214-1329-4A7E-AD27-D69CB923A2D6}" type="presParOf" srcId="{4F1FD890-1EF6-4F2C-9A51-BADC74BA919F}" destId="{AF28BD5C-CFCD-49D5-B72A-4804486508FB}" srcOrd="6" destOrd="0" presId="urn:microsoft.com/office/officeart/2005/8/layout/vList2"/>
    <dgm:cxn modelId="{763F5AFA-3AEE-49D0-9105-1C08220AAD76}" type="presParOf" srcId="{4F1FD890-1EF6-4F2C-9A51-BADC74BA919F}" destId="{988C7D00-1007-452B-9FAD-1AC260096607}" srcOrd="7" destOrd="0" presId="urn:microsoft.com/office/officeart/2005/8/layout/vList2"/>
    <dgm:cxn modelId="{36396CB1-5494-4F04-9B80-EAC7F2A05EA0}" type="presParOf" srcId="{4F1FD890-1EF6-4F2C-9A51-BADC74BA919F}" destId="{630DF5F6-9406-42E6-BD4D-B668588CD5D2}" srcOrd="8" destOrd="0" presId="urn:microsoft.com/office/officeart/2005/8/layout/vList2"/>
    <dgm:cxn modelId="{361EB6F0-DB36-476F-8B22-16FD3BA43644}" type="presParOf" srcId="{4F1FD890-1EF6-4F2C-9A51-BADC74BA919F}" destId="{B9E48540-2E72-4D51-80A8-A08214EB32AF}" srcOrd="9" destOrd="0" presId="urn:microsoft.com/office/officeart/2005/8/layout/vList2"/>
    <dgm:cxn modelId="{AF109904-A0C9-489D-93F3-6E2CD0D7135E}" type="presParOf" srcId="{4F1FD890-1EF6-4F2C-9A51-BADC74BA919F}" destId="{DEBA8928-25CE-4BB7-8AB6-95BBEEF78F53}" srcOrd="10" destOrd="0" presId="urn:microsoft.com/office/officeart/2005/8/layout/vList2"/>
    <dgm:cxn modelId="{A8236238-C282-463D-A1D3-B33B62D5B634}" type="presParOf" srcId="{4F1FD890-1EF6-4F2C-9A51-BADC74BA919F}" destId="{C71BBFA1-4792-4C59-8B97-A12F9DE1AA9B}" srcOrd="11" destOrd="0" presId="urn:microsoft.com/office/officeart/2005/8/layout/vList2"/>
    <dgm:cxn modelId="{1127DBA1-F2B8-4C6A-AB24-DFBE3D1D375A}" type="presParOf" srcId="{4F1FD890-1EF6-4F2C-9A51-BADC74BA919F}" destId="{A72F0428-BE0C-4DAB-803C-743A571B7D4F}" srcOrd="12" destOrd="0" presId="urn:microsoft.com/office/officeart/2005/8/layout/vList2"/>
    <dgm:cxn modelId="{0D8D20CA-C25F-43BA-BC0B-60A144E08076}" type="presParOf" srcId="{4F1FD890-1EF6-4F2C-9A51-BADC74BA919F}" destId="{8B7AF2DC-5230-404F-81FE-78A0CB9E6EBB}" srcOrd="13" destOrd="0" presId="urn:microsoft.com/office/officeart/2005/8/layout/vList2"/>
    <dgm:cxn modelId="{A396202A-02E1-4E0D-9C68-C0E339E93A96}" type="presParOf" srcId="{4F1FD890-1EF6-4F2C-9A51-BADC74BA919F}" destId="{978EA42C-FDE4-4564-B0E2-D5177570A412}" srcOrd="14" destOrd="0" presId="urn:microsoft.com/office/officeart/2005/8/layout/vList2"/>
    <dgm:cxn modelId="{92A83FDE-7324-4B25-9CF5-1E800D817CBB}" type="presParOf" srcId="{4F1FD890-1EF6-4F2C-9A51-BADC74BA919F}" destId="{87F7260E-9549-4C5A-A447-AEA41E47678A}" srcOrd="15" destOrd="0" presId="urn:microsoft.com/office/officeart/2005/8/layout/vList2"/>
    <dgm:cxn modelId="{8C020165-DEA2-4C8F-B9DC-B8C348EEE55F}" type="presParOf" srcId="{4F1FD890-1EF6-4F2C-9A51-BADC74BA919F}" destId="{9AEE9AF8-4191-4F03-8E30-90589A5BA7F1}" srcOrd="16" destOrd="0" presId="urn:microsoft.com/office/officeart/2005/8/layout/vList2"/>
    <dgm:cxn modelId="{D0AC02A1-2996-44A3-BFF9-785820E2B080}" type="presParOf" srcId="{4F1FD890-1EF6-4F2C-9A51-BADC74BA919F}" destId="{BCB95D51-E357-43DA-9A7E-0AB3ED739929}" srcOrd="17" destOrd="0" presId="urn:microsoft.com/office/officeart/2005/8/layout/vList2"/>
    <dgm:cxn modelId="{A5D3D8E5-8FA6-4025-9515-90333F939D8A}" type="presParOf" srcId="{4F1FD890-1EF6-4F2C-9A51-BADC74BA919F}" destId="{7A911635-CC05-4266-B8F1-5D7297FC92FD}"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509D9-1AA2-48E1-BBEB-AE6591558582}">
      <dsp:nvSpPr>
        <dsp:cNvPr id="0" name=""/>
        <dsp:cNvSpPr/>
      </dsp:nvSpPr>
      <dsp:spPr>
        <a:xfrm>
          <a:off x="26314" y="2590"/>
          <a:ext cx="1609687" cy="9658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Child abuse</a:t>
          </a:r>
        </a:p>
      </dsp:txBody>
      <dsp:txXfrm>
        <a:off x="26314" y="2590"/>
        <a:ext cx="1609687" cy="965812"/>
      </dsp:txXfrm>
    </dsp:sp>
    <dsp:sp modelId="{F66348C4-115E-4551-B716-A4550A27D647}">
      <dsp:nvSpPr>
        <dsp:cNvPr id="0" name=""/>
        <dsp:cNvSpPr/>
      </dsp:nvSpPr>
      <dsp:spPr>
        <a:xfrm>
          <a:off x="1796971" y="2590"/>
          <a:ext cx="1609687" cy="9658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Child neglect</a:t>
          </a:r>
        </a:p>
      </dsp:txBody>
      <dsp:txXfrm>
        <a:off x="1796971" y="2590"/>
        <a:ext cx="1609687" cy="965812"/>
      </dsp:txXfrm>
    </dsp:sp>
    <dsp:sp modelId="{78C5A97F-C8A0-4CDC-BC5D-A6354562E00C}">
      <dsp:nvSpPr>
        <dsp:cNvPr id="0" name=""/>
        <dsp:cNvSpPr/>
      </dsp:nvSpPr>
      <dsp:spPr>
        <a:xfrm>
          <a:off x="3567627" y="2590"/>
          <a:ext cx="1609687" cy="9658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Bullying</a:t>
          </a:r>
        </a:p>
      </dsp:txBody>
      <dsp:txXfrm>
        <a:off x="3567627" y="2590"/>
        <a:ext cx="1609687" cy="965812"/>
      </dsp:txXfrm>
    </dsp:sp>
    <dsp:sp modelId="{BB47FD77-6BD5-4C13-9579-A0267693AF15}">
      <dsp:nvSpPr>
        <dsp:cNvPr id="0" name=""/>
        <dsp:cNvSpPr/>
      </dsp:nvSpPr>
      <dsp:spPr>
        <a:xfrm>
          <a:off x="5338284" y="2590"/>
          <a:ext cx="1609687" cy="9658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Physical abuse</a:t>
          </a:r>
        </a:p>
      </dsp:txBody>
      <dsp:txXfrm>
        <a:off x="5338284" y="2590"/>
        <a:ext cx="1609687" cy="965812"/>
      </dsp:txXfrm>
    </dsp:sp>
    <dsp:sp modelId="{1E0678AD-A6C0-44F2-9363-2B8EB4713697}">
      <dsp:nvSpPr>
        <dsp:cNvPr id="0" name=""/>
        <dsp:cNvSpPr/>
      </dsp:nvSpPr>
      <dsp:spPr>
        <a:xfrm>
          <a:off x="7108940" y="2590"/>
          <a:ext cx="1609687" cy="9658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Domestic violence</a:t>
          </a:r>
        </a:p>
      </dsp:txBody>
      <dsp:txXfrm>
        <a:off x="7108940" y="2590"/>
        <a:ext cx="1609687" cy="965812"/>
      </dsp:txXfrm>
    </dsp:sp>
    <dsp:sp modelId="{2D718121-1694-458E-8162-1A02EEDA0125}">
      <dsp:nvSpPr>
        <dsp:cNvPr id="0" name=""/>
        <dsp:cNvSpPr/>
      </dsp:nvSpPr>
      <dsp:spPr>
        <a:xfrm>
          <a:off x="8879597" y="2590"/>
          <a:ext cx="1609687" cy="9658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Violence in the community</a:t>
          </a:r>
        </a:p>
      </dsp:txBody>
      <dsp:txXfrm>
        <a:off x="8879597" y="2590"/>
        <a:ext cx="1609687" cy="965812"/>
      </dsp:txXfrm>
    </dsp:sp>
    <dsp:sp modelId="{B15AFB18-0E4E-4AAA-BBD2-3435DE534E72}">
      <dsp:nvSpPr>
        <dsp:cNvPr id="0" name=""/>
        <dsp:cNvSpPr/>
      </dsp:nvSpPr>
      <dsp:spPr>
        <a:xfrm>
          <a:off x="26314" y="1129371"/>
          <a:ext cx="1609687" cy="9658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Natural disasters</a:t>
          </a:r>
        </a:p>
      </dsp:txBody>
      <dsp:txXfrm>
        <a:off x="26314" y="1129371"/>
        <a:ext cx="1609687" cy="965812"/>
      </dsp:txXfrm>
    </dsp:sp>
    <dsp:sp modelId="{86A16D38-ECF1-47D9-896C-69F20BB3338B}">
      <dsp:nvSpPr>
        <dsp:cNvPr id="0" name=""/>
        <dsp:cNvSpPr/>
      </dsp:nvSpPr>
      <dsp:spPr>
        <a:xfrm>
          <a:off x="1796971" y="1129371"/>
          <a:ext cx="1609687" cy="9658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Medical trauma</a:t>
          </a:r>
        </a:p>
      </dsp:txBody>
      <dsp:txXfrm>
        <a:off x="1796971" y="1129371"/>
        <a:ext cx="1609687" cy="965812"/>
      </dsp:txXfrm>
    </dsp:sp>
    <dsp:sp modelId="{FFF3C3F4-CC7F-4857-A727-61033B83CF12}">
      <dsp:nvSpPr>
        <dsp:cNvPr id="0" name=""/>
        <dsp:cNvSpPr/>
      </dsp:nvSpPr>
      <dsp:spPr>
        <a:xfrm>
          <a:off x="3567627" y="1129371"/>
          <a:ext cx="1609687" cy="9658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Sexual abuse</a:t>
          </a:r>
        </a:p>
      </dsp:txBody>
      <dsp:txXfrm>
        <a:off x="3567627" y="1129371"/>
        <a:ext cx="1609687" cy="965812"/>
      </dsp:txXfrm>
    </dsp:sp>
    <dsp:sp modelId="{29004B40-D7D8-49FE-9434-CF0F36BB0AED}">
      <dsp:nvSpPr>
        <dsp:cNvPr id="0" name=""/>
        <dsp:cNvSpPr/>
      </dsp:nvSpPr>
      <dsp:spPr>
        <a:xfrm>
          <a:off x="5338284" y="1129371"/>
          <a:ext cx="1609687" cy="9658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Sex trafficking</a:t>
          </a:r>
        </a:p>
      </dsp:txBody>
      <dsp:txXfrm>
        <a:off x="5338284" y="1129371"/>
        <a:ext cx="1609687" cy="965812"/>
      </dsp:txXfrm>
    </dsp:sp>
    <dsp:sp modelId="{3040E327-C745-457A-A4E5-CCE51919A9AA}">
      <dsp:nvSpPr>
        <dsp:cNvPr id="0" name=""/>
        <dsp:cNvSpPr/>
      </dsp:nvSpPr>
      <dsp:spPr>
        <a:xfrm>
          <a:off x="7108940" y="1129371"/>
          <a:ext cx="1609687" cy="9658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Substance use</a:t>
          </a:r>
        </a:p>
      </dsp:txBody>
      <dsp:txXfrm>
        <a:off x="7108940" y="1129371"/>
        <a:ext cx="1609687" cy="965812"/>
      </dsp:txXfrm>
    </dsp:sp>
    <dsp:sp modelId="{819EF171-3CA7-4FBC-B0E3-2E476A929411}">
      <dsp:nvSpPr>
        <dsp:cNvPr id="0" name=""/>
        <dsp:cNvSpPr/>
      </dsp:nvSpPr>
      <dsp:spPr>
        <a:xfrm>
          <a:off x="8879597" y="1129371"/>
          <a:ext cx="1609687" cy="9658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Intimate partner violence</a:t>
          </a:r>
        </a:p>
      </dsp:txBody>
      <dsp:txXfrm>
        <a:off x="8879597" y="1129371"/>
        <a:ext cx="1609687" cy="965812"/>
      </dsp:txXfrm>
    </dsp:sp>
    <dsp:sp modelId="{4564F8ED-5F6E-4B7C-8DF1-FA02D1684FDE}">
      <dsp:nvSpPr>
        <dsp:cNvPr id="0" name=""/>
        <dsp:cNvSpPr/>
      </dsp:nvSpPr>
      <dsp:spPr>
        <a:xfrm>
          <a:off x="26314" y="2256153"/>
          <a:ext cx="1609687" cy="9658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Verbal abuse</a:t>
          </a:r>
        </a:p>
      </dsp:txBody>
      <dsp:txXfrm>
        <a:off x="26314" y="2256153"/>
        <a:ext cx="1609687" cy="965812"/>
      </dsp:txXfrm>
    </dsp:sp>
    <dsp:sp modelId="{FDCB7914-6A0A-4FB6-A642-7FCFDA7336BB}">
      <dsp:nvSpPr>
        <dsp:cNvPr id="0" name=""/>
        <dsp:cNvSpPr/>
      </dsp:nvSpPr>
      <dsp:spPr>
        <a:xfrm>
          <a:off x="1796971" y="2256153"/>
          <a:ext cx="1609687" cy="9658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Accidents</a:t>
          </a:r>
        </a:p>
      </dsp:txBody>
      <dsp:txXfrm>
        <a:off x="1796971" y="2256153"/>
        <a:ext cx="1609687" cy="965812"/>
      </dsp:txXfrm>
    </dsp:sp>
    <dsp:sp modelId="{7D9D5900-AC10-4C39-BD8F-317211D76366}">
      <dsp:nvSpPr>
        <dsp:cNvPr id="0" name=""/>
        <dsp:cNvSpPr/>
      </dsp:nvSpPr>
      <dsp:spPr>
        <a:xfrm>
          <a:off x="3567627" y="2256153"/>
          <a:ext cx="1609687" cy="9658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War</a:t>
          </a:r>
        </a:p>
      </dsp:txBody>
      <dsp:txXfrm>
        <a:off x="3567627" y="2256153"/>
        <a:ext cx="1609687" cy="965812"/>
      </dsp:txXfrm>
    </dsp:sp>
    <dsp:sp modelId="{8523737A-279E-41D3-BB1D-5A08EBF2F590}">
      <dsp:nvSpPr>
        <dsp:cNvPr id="0" name=""/>
        <dsp:cNvSpPr/>
      </dsp:nvSpPr>
      <dsp:spPr>
        <a:xfrm>
          <a:off x="5338284" y="2256153"/>
          <a:ext cx="1609687" cy="9658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Refugee trauma</a:t>
          </a:r>
        </a:p>
      </dsp:txBody>
      <dsp:txXfrm>
        <a:off x="5338284" y="2256153"/>
        <a:ext cx="1609687" cy="965812"/>
      </dsp:txXfrm>
    </dsp:sp>
    <dsp:sp modelId="{43A2CF4B-8168-4FC1-9B6B-EEBEB3124FFF}">
      <dsp:nvSpPr>
        <dsp:cNvPr id="0" name=""/>
        <dsp:cNvSpPr/>
      </dsp:nvSpPr>
      <dsp:spPr>
        <a:xfrm>
          <a:off x="7108940" y="2256153"/>
          <a:ext cx="1609687" cy="9658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Terrorism</a:t>
          </a:r>
        </a:p>
      </dsp:txBody>
      <dsp:txXfrm>
        <a:off x="7108940" y="2256153"/>
        <a:ext cx="1609687" cy="965812"/>
      </dsp:txXfrm>
    </dsp:sp>
    <dsp:sp modelId="{50B00F45-16DE-4362-9B0D-86171CFB6F4A}">
      <dsp:nvSpPr>
        <dsp:cNvPr id="0" name=""/>
        <dsp:cNvSpPr/>
      </dsp:nvSpPr>
      <dsp:spPr>
        <a:xfrm>
          <a:off x="8879597" y="2256153"/>
          <a:ext cx="1609687" cy="9658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Traumatic grief</a:t>
          </a:r>
        </a:p>
      </dsp:txBody>
      <dsp:txXfrm>
        <a:off x="8879597" y="2256153"/>
        <a:ext cx="1609687" cy="965812"/>
      </dsp:txXfrm>
    </dsp:sp>
    <dsp:sp modelId="{102DBC9F-7545-4BE1-8FA4-9A053E6ADFDA}">
      <dsp:nvSpPr>
        <dsp:cNvPr id="0" name=""/>
        <dsp:cNvSpPr/>
      </dsp:nvSpPr>
      <dsp:spPr>
        <a:xfrm>
          <a:off x="4452956" y="3382934"/>
          <a:ext cx="1609687" cy="9658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Intergenerational trauma</a:t>
          </a:r>
        </a:p>
      </dsp:txBody>
      <dsp:txXfrm>
        <a:off x="4452956" y="3382934"/>
        <a:ext cx="1609687" cy="965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44BE1-8072-4F98-A926-ADB86052A23C}">
      <dsp:nvSpPr>
        <dsp:cNvPr id="0" name=""/>
        <dsp:cNvSpPr/>
      </dsp:nvSpPr>
      <dsp:spPr>
        <a:xfrm>
          <a:off x="482652" y="2616"/>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Fear</a:t>
          </a:r>
        </a:p>
      </dsp:txBody>
      <dsp:txXfrm>
        <a:off x="482652" y="2616"/>
        <a:ext cx="1829473" cy="1097684"/>
      </dsp:txXfrm>
    </dsp:sp>
    <dsp:sp modelId="{6C6B0D79-B30A-4C4F-910E-429AE4020672}">
      <dsp:nvSpPr>
        <dsp:cNvPr id="0" name=""/>
        <dsp:cNvSpPr/>
      </dsp:nvSpPr>
      <dsp:spPr>
        <a:xfrm>
          <a:off x="2495073" y="2616"/>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Helplessness</a:t>
          </a:r>
        </a:p>
      </dsp:txBody>
      <dsp:txXfrm>
        <a:off x="2495073" y="2616"/>
        <a:ext cx="1829473" cy="1097684"/>
      </dsp:txXfrm>
    </dsp:sp>
    <dsp:sp modelId="{69DF3B54-9327-4915-BBF6-C757777ECAB2}">
      <dsp:nvSpPr>
        <dsp:cNvPr id="0" name=""/>
        <dsp:cNvSpPr/>
      </dsp:nvSpPr>
      <dsp:spPr>
        <a:xfrm>
          <a:off x="4507494" y="2616"/>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Dissociation</a:t>
          </a:r>
        </a:p>
      </dsp:txBody>
      <dsp:txXfrm>
        <a:off x="4507494" y="2616"/>
        <a:ext cx="1829473" cy="1097684"/>
      </dsp:txXfrm>
    </dsp:sp>
    <dsp:sp modelId="{177D1CD7-4DA5-4988-AC37-71FFCC49F113}">
      <dsp:nvSpPr>
        <dsp:cNvPr id="0" name=""/>
        <dsp:cNvSpPr/>
      </dsp:nvSpPr>
      <dsp:spPr>
        <a:xfrm>
          <a:off x="6519915" y="2616"/>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Changes in attention, concentration, and memory</a:t>
          </a:r>
        </a:p>
      </dsp:txBody>
      <dsp:txXfrm>
        <a:off x="6519915" y="2616"/>
        <a:ext cx="1829473" cy="1097684"/>
      </dsp:txXfrm>
    </dsp:sp>
    <dsp:sp modelId="{F282F046-D399-4BF4-BAA0-A5F01B412453}">
      <dsp:nvSpPr>
        <dsp:cNvPr id="0" name=""/>
        <dsp:cNvSpPr/>
      </dsp:nvSpPr>
      <dsp:spPr>
        <a:xfrm>
          <a:off x="8532335" y="2616"/>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Changes in behavior</a:t>
          </a:r>
        </a:p>
      </dsp:txBody>
      <dsp:txXfrm>
        <a:off x="8532335" y="2616"/>
        <a:ext cx="1829473" cy="1097684"/>
      </dsp:txXfrm>
    </dsp:sp>
    <dsp:sp modelId="{F185514B-4C44-448F-B391-5FA02D16AEA3}">
      <dsp:nvSpPr>
        <dsp:cNvPr id="0" name=""/>
        <dsp:cNvSpPr/>
      </dsp:nvSpPr>
      <dsp:spPr>
        <a:xfrm>
          <a:off x="482652" y="1283248"/>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Changes in attitude</a:t>
          </a:r>
        </a:p>
      </dsp:txBody>
      <dsp:txXfrm>
        <a:off x="482652" y="1283248"/>
        <a:ext cx="1829473" cy="1097684"/>
      </dsp:txXfrm>
    </dsp:sp>
    <dsp:sp modelId="{9BB46794-5C00-4F84-A19D-94AEAFB298EE}">
      <dsp:nvSpPr>
        <dsp:cNvPr id="0" name=""/>
        <dsp:cNvSpPr/>
      </dsp:nvSpPr>
      <dsp:spPr>
        <a:xfrm>
          <a:off x="2495073" y="1283248"/>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Changes in worldview</a:t>
          </a:r>
        </a:p>
      </dsp:txBody>
      <dsp:txXfrm>
        <a:off x="2495073" y="1283248"/>
        <a:ext cx="1829473" cy="1097684"/>
      </dsp:txXfrm>
    </dsp:sp>
    <dsp:sp modelId="{701C43F0-372B-4DC2-B2DA-4E070B748F09}">
      <dsp:nvSpPr>
        <dsp:cNvPr id="0" name=""/>
        <dsp:cNvSpPr/>
      </dsp:nvSpPr>
      <dsp:spPr>
        <a:xfrm>
          <a:off x="4507494" y="1283248"/>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Difficulty functioning</a:t>
          </a:r>
        </a:p>
      </dsp:txBody>
      <dsp:txXfrm>
        <a:off x="4507494" y="1283248"/>
        <a:ext cx="1829473" cy="1097684"/>
      </dsp:txXfrm>
    </dsp:sp>
    <dsp:sp modelId="{68856835-CF36-4998-966E-438D50E2E52B}">
      <dsp:nvSpPr>
        <dsp:cNvPr id="0" name=""/>
        <dsp:cNvSpPr/>
      </dsp:nvSpPr>
      <dsp:spPr>
        <a:xfrm>
          <a:off x="6519915" y="1283248"/>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ts val="0"/>
            </a:spcAft>
            <a:buNone/>
          </a:pPr>
          <a:r>
            <a:rPr lang="en-US" sz="1700" kern="1200" dirty="0"/>
            <a:t>Denial—</a:t>
          </a:r>
        </a:p>
        <a:p>
          <a:pPr marL="0" lvl="0" indent="0" algn="ctr" defTabSz="755650">
            <a:lnSpc>
              <a:spcPct val="90000"/>
            </a:lnSpc>
            <a:spcBef>
              <a:spcPct val="0"/>
            </a:spcBef>
            <a:spcAft>
              <a:spcPct val="35000"/>
            </a:spcAft>
            <a:buNone/>
          </a:pPr>
          <a:r>
            <a:rPr lang="en-US" sz="1700" kern="1200" dirty="0"/>
            <a:t>Refusing to believe the trauma occurred</a:t>
          </a:r>
        </a:p>
      </dsp:txBody>
      <dsp:txXfrm>
        <a:off x="6519915" y="1283248"/>
        <a:ext cx="1829473" cy="1097684"/>
      </dsp:txXfrm>
    </dsp:sp>
    <dsp:sp modelId="{0DBB2957-DB3A-4436-A6CF-F9ACFC9D23C5}">
      <dsp:nvSpPr>
        <dsp:cNvPr id="0" name=""/>
        <dsp:cNvSpPr/>
      </dsp:nvSpPr>
      <dsp:spPr>
        <a:xfrm>
          <a:off x="8532335" y="1283248"/>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Anger</a:t>
          </a:r>
        </a:p>
      </dsp:txBody>
      <dsp:txXfrm>
        <a:off x="8532335" y="1283248"/>
        <a:ext cx="1829473" cy="1097684"/>
      </dsp:txXfrm>
    </dsp:sp>
    <dsp:sp modelId="{219384FE-D801-4DAF-81A3-2BCE91350681}">
      <dsp:nvSpPr>
        <dsp:cNvPr id="0" name=""/>
        <dsp:cNvSpPr/>
      </dsp:nvSpPr>
      <dsp:spPr>
        <a:xfrm>
          <a:off x="482652" y="2563879"/>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Bargaining</a:t>
          </a:r>
        </a:p>
      </dsp:txBody>
      <dsp:txXfrm>
        <a:off x="482652" y="2563879"/>
        <a:ext cx="1829473" cy="1097684"/>
      </dsp:txXfrm>
    </dsp:sp>
    <dsp:sp modelId="{6747ED2F-FFB2-44AB-A55C-810390186B9D}">
      <dsp:nvSpPr>
        <dsp:cNvPr id="0" name=""/>
        <dsp:cNvSpPr/>
      </dsp:nvSpPr>
      <dsp:spPr>
        <a:xfrm>
          <a:off x="2495073" y="2563879"/>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Avoidance</a:t>
          </a:r>
        </a:p>
      </dsp:txBody>
      <dsp:txXfrm>
        <a:off x="2495073" y="2563879"/>
        <a:ext cx="1829473" cy="1097684"/>
      </dsp:txXfrm>
    </dsp:sp>
    <dsp:sp modelId="{6E809C94-9B60-4249-8510-3363BF5F9009}">
      <dsp:nvSpPr>
        <dsp:cNvPr id="0" name=""/>
        <dsp:cNvSpPr/>
      </dsp:nvSpPr>
      <dsp:spPr>
        <a:xfrm>
          <a:off x="4507494" y="2563879"/>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Depression</a:t>
          </a:r>
        </a:p>
      </dsp:txBody>
      <dsp:txXfrm>
        <a:off x="4507494" y="2563879"/>
        <a:ext cx="1829473" cy="1097684"/>
      </dsp:txXfrm>
    </dsp:sp>
    <dsp:sp modelId="{26F15B85-62B6-4585-8710-6300A4AC2813}">
      <dsp:nvSpPr>
        <dsp:cNvPr id="0" name=""/>
        <dsp:cNvSpPr/>
      </dsp:nvSpPr>
      <dsp:spPr>
        <a:xfrm>
          <a:off x="6519915" y="2563879"/>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Anxiety</a:t>
          </a:r>
        </a:p>
      </dsp:txBody>
      <dsp:txXfrm>
        <a:off x="6519915" y="2563879"/>
        <a:ext cx="1829473" cy="1097684"/>
      </dsp:txXfrm>
    </dsp:sp>
    <dsp:sp modelId="{98908C21-30A3-430E-8C46-0E4DDA0943FB}">
      <dsp:nvSpPr>
        <dsp:cNvPr id="0" name=""/>
        <dsp:cNvSpPr/>
      </dsp:nvSpPr>
      <dsp:spPr>
        <a:xfrm>
          <a:off x="8532335" y="2563879"/>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Mood swings</a:t>
          </a:r>
        </a:p>
      </dsp:txBody>
      <dsp:txXfrm>
        <a:off x="8532335" y="2563879"/>
        <a:ext cx="1829473" cy="1097684"/>
      </dsp:txXfrm>
    </dsp:sp>
    <dsp:sp modelId="{1F315E0E-347A-4E3E-8435-9211E628237E}">
      <dsp:nvSpPr>
        <dsp:cNvPr id="0" name=""/>
        <dsp:cNvSpPr/>
      </dsp:nvSpPr>
      <dsp:spPr>
        <a:xfrm>
          <a:off x="482652" y="3844511"/>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Guilt or shame</a:t>
          </a:r>
        </a:p>
      </dsp:txBody>
      <dsp:txXfrm>
        <a:off x="482652" y="3844511"/>
        <a:ext cx="1829473" cy="1097684"/>
      </dsp:txXfrm>
    </dsp:sp>
    <dsp:sp modelId="{5063F8D5-7544-4E0F-A1EA-068A6CDF8574}">
      <dsp:nvSpPr>
        <dsp:cNvPr id="0" name=""/>
        <dsp:cNvSpPr/>
      </dsp:nvSpPr>
      <dsp:spPr>
        <a:xfrm>
          <a:off x="2495073" y="3844511"/>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Blame (including self-blame)</a:t>
          </a:r>
        </a:p>
      </dsp:txBody>
      <dsp:txXfrm>
        <a:off x="2495073" y="3844511"/>
        <a:ext cx="1829473" cy="1097684"/>
      </dsp:txXfrm>
    </dsp:sp>
    <dsp:sp modelId="{480A9DA2-F0A1-4929-8308-B1AAB4F4D716}">
      <dsp:nvSpPr>
        <dsp:cNvPr id="0" name=""/>
        <dsp:cNvSpPr/>
      </dsp:nvSpPr>
      <dsp:spPr>
        <a:xfrm>
          <a:off x="4507494" y="3844511"/>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Social withdrawal</a:t>
          </a:r>
        </a:p>
      </dsp:txBody>
      <dsp:txXfrm>
        <a:off x="4507494" y="3844511"/>
        <a:ext cx="1829473" cy="1097684"/>
      </dsp:txXfrm>
    </dsp:sp>
    <dsp:sp modelId="{1834E28B-85D9-4A08-A7E2-5BB2622DE904}">
      <dsp:nvSpPr>
        <dsp:cNvPr id="0" name=""/>
        <dsp:cNvSpPr/>
      </dsp:nvSpPr>
      <dsp:spPr>
        <a:xfrm>
          <a:off x="6519915" y="3844511"/>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Loss of interest in activities</a:t>
          </a:r>
        </a:p>
      </dsp:txBody>
      <dsp:txXfrm>
        <a:off x="6519915" y="3844511"/>
        <a:ext cx="1829473" cy="1097684"/>
      </dsp:txXfrm>
    </dsp:sp>
    <dsp:sp modelId="{1C188605-AE35-4363-8875-D96A9F106998}">
      <dsp:nvSpPr>
        <dsp:cNvPr id="0" name=""/>
        <dsp:cNvSpPr/>
      </dsp:nvSpPr>
      <dsp:spPr>
        <a:xfrm>
          <a:off x="8532335" y="3844511"/>
          <a:ext cx="1829473" cy="1097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Emotional numbness</a:t>
          </a:r>
        </a:p>
      </dsp:txBody>
      <dsp:txXfrm>
        <a:off x="8532335" y="3844511"/>
        <a:ext cx="1829473" cy="10976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114D0-67CA-4698-B30E-018CFA253BFF}">
      <dsp:nvSpPr>
        <dsp:cNvPr id="0" name=""/>
        <dsp:cNvSpPr/>
      </dsp:nvSpPr>
      <dsp:spPr>
        <a:xfrm>
          <a:off x="251465" y="1964"/>
          <a:ext cx="2328527" cy="1397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Increased heart rate</a:t>
          </a:r>
        </a:p>
      </dsp:txBody>
      <dsp:txXfrm>
        <a:off x="251465" y="1964"/>
        <a:ext cx="2328527" cy="1397116"/>
      </dsp:txXfrm>
    </dsp:sp>
    <dsp:sp modelId="{D88CF899-8E29-44BA-9B94-C347E9B225D0}">
      <dsp:nvSpPr>
        <dsp:cNvPr id="0" name=""/>
        <dsp:cNvSpPr/>
      </dsp:nvSpPr>
      <dsp:spPr>
        <a:xfrm>
          <a:off x="2812845" y="1964"/>
          <a:ext cx="2328527" cy="1397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Body aches or pains</a:t>
          </a:r>
        </a:p>
      </dsp:txBody>
      <dsp:txXfrm>
        <a:off x="2812845" y="1964"/>
        <a:ext cx="2328527" cy="1397116"/>
      </dsp:txXfrm>
    </dsp:sp>
    <dsp:sp modelId="{F215FC21-C7DA-4CD8-AAFA-54C13785C9E7}">
      <dsp:nvSpPr>
        <dsp:cNvPr id="0" name=""/>
        <dsp:cNvSpPr/>
      </dsp:nvSpPr>
      <dsp:spPr>
        <a:xfrm>
          <a:off x="5374226" y="1964"/>
          <a:ext cx="2328527" cy="1397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Tense muscles</a:t>
          </a:r>
        </a:p>
      </dsp:txBody>
      <dsp:txXfrm>
        <a:off x="5374226" y="1964"/>
        <a:ext cx="2328527" cy="1397116"/>
      </dsp:txXfrm>
    </dsp:sp>
    <dsp:sp modelId="{B0307A79-B9FD-42E6-9905-097014CBDCF1}">
      <dsp:nvSpPr>
        <dsp:cNvPr id="0" name=""/>
        <dsp:cNvSpPr/>
      </dsp:nvSpPr>
      <dsp:spPr>
        <a:xfrm>
          <a:off x="7935606" y="1964"/>
          <a:ext cx="2328527" cy="1397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Feeling on edge</a:t>
          </a:r>
        </a:p>
      </dsp:txBody>
      <dsp:txXfrm>
        <a:off x="7935606" y="1964"/>
        <a:ext cx="2328527" cy="1397116"/>
      </dsp:txXfrm>
    </dsp:sp>
    <dsp:sp modelId="{29AFF673-4C2E-441D-B48F-60636121A7C1}">
      <dsp:nvSpPr>
        <dsp:cNvPr id="0" name=""/>
        <dsp:cNvSpPr/>
      </dsp:nvSpPr>
      <dsp:spPr>
        <a:xfrm>
          <a:off x="251465" y="1631933"/>
          <a:ext cx="2328527" cy="1397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Jumpiness or startling easily</a:t>
          </a:r>
        </a:p>
      </dsp:txBody>
      <dsp:txXfrm>
        <a:off x="251465" y="1631933"/>
        <a:ext cx="2328527" cy="1397116"/>
      </dsp:txXfrm>
    </dsp:sp>
    <dsp:sp modelId="{222D9E81-C855-44FE-AAFC-E3EBF0F66035}">
      <dsp:nvSpPr>
        <dsp:cNvPr id="0" name=""/>
        <dsp:cNvSpPr/>
      </dsp:nvSpPr>
      <dsp:spPr>
        <a:xfrm>
          <a:off x="2812845" y="1631933"/>
          <a:ext cx="2328527" cy="1397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Nightmares</a:t>
          </a:r>
        </a:p>
      </dsp:txBody>
      <dsp:txXfrm>
        <a:off x="2812845" y="1631933"/>
        <a:ext cx="2328527" cy="1397116"/>
      </dsp:txXfrm>
    </dsp:sp>
    <dsp:sp modelId="{C1DDDFBB-516F-4D78-A0C1-3D228D0E52CA}">
      <dsp:nvSpPr>
        <dsp:cNvPr id="0" name=""/>
        <dsp:cNvSpPr/>
      </dsp:nvSpPr>
      <dsp:spPr>
        <a:xfrm>
          <a:off x="5374226" y="1631933"/>
          <a:ext cx="2328527" cy="1397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Difficulty sleeping</a:t>
          </a:r>
        </a:p>
      </dsp:txBody>
      <dsp:txXfrm>
        <a:off x="5374226" y="1631933"/>
        <a:ext cx="2328527" cy="1397116"/>
      </dsp:txXfrm>
    </dsp:sp>
    <dsp:sp modelId="{E15C2A80-91BB-4EDB-9788-CE39DD7B561B}">
      <dsp:nvSpPr>
        <dsp:cNvPr id="0" name=""/>
        <dsp:cNvSpPr/>
      </dsp:nvSpPr>
      <dsp:spPr>
        <a:xfrm>
          <a:off x="7935606" y="1631933"/>
          <a:ext cx="2328527" cy="1397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Fatigue</a:t>
          </a:r>
        </a:p>
      </dsp:txBody>
      <dsp:txXfrm>
        <a:off x="7935606" y="1631933"/>
        <a:ext cx="2328527" cy="1397116"/>
      </dsp:txXfrm>
    </dsp:sp>
    <dsp:sp modelId="{7DBBC1F2-374B-4E43-9716-35DB8A15A415}">
      <dsp:nvSpPr>
        <dsp:cNvPr id="0" name=""/>
        <dsp:cNvSpPr/>
      </dsp:nvSpPr>
      <dsp:spPr>
        <a:xfrm>
          <a:off x="1532155" y="3261903"/>
          <a:ext cx="2328527" cy="1397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Sexual dysfunction</a:t>
          </a:r>
        </a:p>
      </dsp:txBody>
      <dsp:txXfrm>
        <a:off x="1532155" y="3261903"/>
        <a:ext cx="2328527" cy="1397116"/>
      </dsp:txXfrm>
    </dsp:sp>
    <dsp:sp modelId="{0F377D2A-CE8D-4F61-88AD-F2BAA08F4E27}">
      <dsp:nvSpPr>
        <dsp:cNvPr id="0" name=""/>
        <dsp:cNvSpPr/>
      </dsp:nvSpPr>
      <dsp:spPr>
        <a:xfrm>
          <a:off x="4093536" y="3261903"/>
          <a:ext cx="2328527" cy="1397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Appetite changes</a:t>
          </a:r>
        </a:p>
      </dsp:txBody>
      <dsp:txXfrm>
        <a:off x="4093536" y="3261903"/>
        <a:ext cx="2328527" cy="1397116"/>
      </dsp:txXfrm>
    </dsp:sp>
    <dsp:sp modelId="{2E3CB147-14B8-4F77-9D63-B604AE839578}">
      <dsp:nvSpPr>
        <dsp:cNvPr id="0" name=""/>
        <dsp:cNvSpPr/>
      </dsp:nvSpPr>
      <dsp:spPr>
        <a:xfrm>
          <a:off x="6654916" y="3261903"/>
          <a:ext cx="2328527" cy="13971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Excessive alertness</a:t>
          </a:r>
        </a:p>
      </dsp:txBody>
      <dsp:txXfrm>
        <a:off x="6654916" y="3261903"/>
        <a:ext cx="2328527" cy="13971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1E631-52C8-49E4-94EE-BC3D5E57F1FA}">
      <dsp:nvSpPr>
        <dsp:cNvPr id="0" name=""/>
        <dsp:cNvSpPr/>
      </dsp:nvSpPr>
      <dsp:spPr>
        <a:xfrm>
          <a:off x="0" y="0"/>
          <a:ext cx="6309069" cy="1036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Dr. Vincent Felitti, couldn’t figure out why more than half of the people in his obesity clinic dropped out, even those who initially did well.</a:t>
          </a:r>
        </a:p>
      </dsp:txBody>
      <dsp:txXfrm>
        <a:off x="30350" y="30350"/>
        <a:ext cx="5103340" cy="975525"/>
      </dsp:txXfrm>
    </dsp:sp>
    <dsp:sp modelId="{4346ACB9-D6C0-44BC-B823-727126AE9A2D}">
      <dsp:nvSpPr>
        <dsp:cNvPr id="0" name=""/>
        <dsp:cNvSpPr/>
      </dsp:nvSpPr>
      <dsp:spPr>
        <a:xfrm>
          <a:off x="528384" y="1224629"/>
          <a:ext cx="6309069" cy="1036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He began to discover that for many of his female patients, obesity was the solution to romantic interest from men, after a history of sexual abuse.</a:t>
          </a:r>
        </a:p>
      </dsp:txBody>
      <dsp:txXfrm>
        <a:off x="558734" y="1254979"/>
        <a:ext cx="5046438" cy="975525"/>
      </dsp:txXfrm>
    </dsp:sp>
    <dsp:sp modelId="{4E49B9AF-9BAF-44DE-AF61-9EFEC662709A}">
      <dsp:nvSpPr>
        <dsp:cNvPr id="0" name=""/>
        <dsp:cNvSpPr/>
      </dsp:nvSpPr>
      <dsp:spPr>
        <a:xfrm>
          <a:off x="1048882" y="2449259"/>
          <a:ext cx="6309069" cy="1036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Dr. Robert Anda had been studying how depression and feelings of hopelessness affect coronary heart disease. </a:t>
          </a:r>
        </a:p>
      </dsp:txBody>
      <dsp:txXfrm>
        <a:off x="1079232" y="2479609"/>
        <a:ext cx="5054325" cy="975525"/>
      </dsp:txXfrm>
    </dsp:sp>
    <dsp:sp modelId="{8AC7895D-F5D5-441E-94EF-297803C7FF44}">
      <dsp:nvSpPr>
        <dsp:cNvPr id="0" name=""/>
        <dsp:cNvSpPr/>
      </dsp:nvSpPr>
      <dsp:spPr>
        <a:xfrm>
          <a:off x="1577267" y="3673888"/>
          <a:ext cx="6309069" cy="1036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 became interested in going deeper, because I thought there must be something beneath the behaviors generating them.” </a:t>
          </a:r>
        </a:p>
      </dsp:txBody>
      <dsp:txXfrm>
        <a:off x="1607617" y="3704238"/>
        <a:ext cx="5046438" cy="975525"/>
      </dsp:txXfrm>
    </dsp:sp>
    <dsp:sp modelId="{5ADC7DFD-F919-4C1C-B2BB-574865DDEC1C}">
      <dsp:nvSpPr>
        <dsp:cNvPr id="0" name=""/>
        <dsp:cNvSpPr/>
      </dsp:nvSpPr>
      <dsp:spPr>
        <a:xfrm>
          <a:off x="5635523" y="793654"/>
          <a:ext cx="673546" cy="67354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787071" y="793654"/>
        <a:ext cx="370450" cy="506843"/>
      </dsp:txXfrm>
    </dsp:sp>
    <dsp:sp modelId="{ED561E18-8501-404F-9442-191289DE8128}">
      <dsp:nvSpPr>
        <dsp:cNvPr id="0" name=""/>
        <dsp:cNvSpPr/>
      </dsp:nvSpPr>
      <dsp:spPr>
        <a:xfrm>
          <a:off x="6163907" y="2018283"/>
          <a:ext cx="673546" cy="67354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315455" y="2018283"/>
        <a:ext cx="370450" cy="506843"/>
      </dsp:txXfrm>
    </dsp:sp>
    <dsp:sp modelId="{A362DB33-58B8-495B-BC67-FA418A78A31B}">
      <dsp:nvSpPr>
        <dsp:cNvPr id="0" name=""/>
        <dsp:cNvSpPr/>
      </dsp:nvSpPr>
      <dsp:spPr>
        <a:xfrm>
          <a:off x="6684406" y="3242913"/>
          <a:ext cx="673546" cy="67354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835954" y="3242913"/>
        <a:ext cx="370450" cy="5068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8CDAB-6AA0-4086-AA59-88AE013F457E}">
      <dsp:nvSpPr>
        <dsp:cNvPr id="0" name=""/>
        <dsp:cNvSpPr/>
      </dsp:nvSpPr>
      <dsp:spPr>
        <a:xfrm>
          <a:off x="0" y="94643"/>
          <a:ext cx="6263640" cy="479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1.	Emotional abuse</a:t>
          </a:r>
        </a:p>
      </dsp:txBody>
      <dsp:txXfrm>
        <a:off x="23417" y="118060"/>
        <a:ext cx="6216806" cy="432866"/>
      </dsp:txXfrm>
    </dsp:sp>
    <dsp:sp modelId="{2A226312-FA08-42EB-809B-1A68A97CB0C1}">
      <dsp:nvSpPr>
        <dsp:cNvPr id="0" name=""/>
        <dsp:cNvSpPr/>
      </dsp:nvSpPr>
      <dsp:spPr>
        <a:xfrm>
          <a:off x="0" y="631943"/>
          <a:ext cx="6263640" cy="479700"/>
        </a:xfrm>
        <a:prstGeom prst="roundRect">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2.	Physical abuse</a:t>
          </a:r>
        </a:p>
      </dsp:txBody>
      <dsp:txXfrm>
        <a:off x="23417" y="655360"/>
        <a:ext cx="6216806" cy="432866"/>
      </dsp:txXfrm>
    </dsp:sp>
    <dsp:sp modelId="{951CA964-DE82-4763-84FB-96C70B460258}">
      <dsp:nvSpPr>
        <dsp:cNvPr id="0" name=""/>
        <dsp:cNvSpPr/>
      </dsp:nvSpPr>
      <dsp:spPr>
        <a:xfrm>
          <a:off x="0" y="1169243"/>
          <a:ext cx="6263640" cy="479700"/>
        </a:xfrm>
        <a:prstGeom prst="roundRect">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3.	Sexual abuse</a:t>
          </a:r>
        </a:p>
      </dsp:txBody>
      <dsp:txXfrm>
        <a:off x="23417" y="1192660"/>
        <a:ext cx="6216806" cy="432866"/>
      </dsp:txXfrm>
    </dsp:sp>
    <dsp:sp modelId="{AF28BD5C-CFCD-49D5-B72A-4804486508FB}">
      <dsp:nvSpPr>
        <dsp:cNvPr id="0" name=""/>
        <dsp:cNvSpPr/>
      </dsp:nvSpPr>
      <dsp:spPr>
        <a:xfrm>
          <a:off x="0" y="1706543"/>
          <a:ext cx="6263640" cy="47970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4.	Mother treated violently</a:t>
          </a:r>
        </a:p>
      </dsp:txBody>
      <dsp:txXfrm>
        <a:off x="23417" y="1729960"/>
        <a:ext cx="6216806" cy="432866"/>
      </dsp:txXfrm>
    </dsp:sp>
    <dsp:sp modelId="{630DF5F6-9406-42E6-BD4D-B668588CD5D2}">
      <dsp:nvSpPr>
        <dsp:cNvPr id="0" name=""/>
        <dsp:cNvSpPr/>
      </dsp:nvSpPr>
      <dsp:spPr>
        <a:xfrm>
          <a:off x="0" y="2243843"/>
          <a:ext cx="6263640" cy="479700"/>
        </a:xfrm>
        <a:prstGeom prst="roundRect">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5.	Substance abuse in the home</a:t>
          </a:r>
        </a:p>
      </dsp:txBody>
      <dsp:txXfrm>
        <a:off x="23417" y="2267260"/>
        <a:ext cx="6216806" cy="432866"/>
      </dsp:txXfrm>
    </dsp:sp>
    <dsp:sp modelId="{DEBA8928-25CE-4BB7-8AB6-95BBEEF78F53}">
      <dsp:nvSpPr>
        <dsp:cNvPr id="0" name=""/>
        <dsp:cNvSpPr/>
      </dsp:nvSpPr>
      <dsp:spPr>
        <a:xfrm>
          <a:off x="0" y="2781143"/>
          <a:ext cx="6263640" cy="479700"/>
        </a:xfrm>
        <a:prstGeom prst="roundRect">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6.	Mental illness of a family member</a:t>
          </a:r>
        </a:p>
      </dsp:txBody>
      <dsp:txXfrm>
        <a:off x="23417" y="2804560"/>
        <a:ext cx="6216806" cy="432866"/>
      </dsp:txXfrm>
    </dsp:sp>
    <dsp:sp modelId="{A72F0428-BE0C-4DAB-803C-743A571B7D4F}">
      <dsp:nvSpPr>
        <dsp:cNvPr id="0" name=""/>
        <dsp:cNvSpPr/>
      </dsp:nvSpPr>
      <dsp:spPr>
        <a:xfrm>
          <a:off x="0" y="3318443"/>
          <a:ext cx="6263640" cy="47970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7.	Parents divorced/separated</a:t>
          </a:r>
        </a:p>
      </dsp:txBody>
      <dsp:txXfrm>
        <a:off x="23417" y="3341860"/>
        <a:ext cx="6216806" cy="432866"/>
      </dsp:txXfrm>
    </dsp:sp>
    <dsp:sp modelId="{978EA42C-FDE4-4564-B0E2-D5177570A412}">
      <dsp:nvSpPr>
        <dsp:cNvPr id="0" name=""/>
        <dsp:cNvSpPr/>
      </dsp:nvSpPr>
      <dsp:spPr>
        <a:xfrm>
          <a:off x="0" y="3855743"/>
          <a:ext cx="6263640" cy="479700"/>
        </a:xfrm>
        <a:prstGeom prst="roundRect">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8.	Family member incarcerated</a:t>
          </a:r>
        </a:p>
      </dsp:txBody>
      <dsp:txXfrm>
        <a:off x="23417" y="3879160"/>
        <a:ext cx="6216806" cy="432866"/>
      </dsp:txXfrm>
    </dsp:sp>
    <dsp:sp modelId="{9AEE9AF8-4191-4F03-8E30-90589A5BA7F1}">
      <dsp:nvSpPr>
        <dsp:cNvPr id="0" name=""/>
        <dsp:cNvSpPr/>
      </dsp:nvSpPr>
      <dsp:spPr>
        <a:xfrm>
          <a:off x="0" y="4393043"/>
          <a:ext cx="6263640" cy="479700"/>
        </a:xfrm>
        <a:prstGeom prst="roundRect">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9.	Emotional neglect</a:t>
          </a:r>
        </a:p>
      </dsp:txBody>
      <dsp:txXfrm>
        <a:off x="23417" y="4416460"/>
        <a:ext cx="6216806" cy="432866"/>
      </dsp:txXfrm>
    </dsp:sp>
    <dsp:sp modelId="{7A911635-CC05-4266-B8F1-5D7297FC92FD}">
      <dsp:nvSpPr>
        <dsp:cNvPr id="0" name=""/>
        <dsp:cNvSpPr/>
      </dsp:nvSpPr>
      <dsp:spPr>
        <a:xfrm>
          <a:off x="0" y="4930344"/>
          <a:ext cx="6263640" cy="479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10.	Physical neglect</a:t>
          </a:r>
        </a:p>
      </dsp:txBody>
      <dsp:txXfrm>
        <a:off x="23417" y="4953761"/>
        <a:ext cx="6216806" cy="4328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9EADE273-3041-4302-A1BE-1B099A957373}" type="datetimeFigureOut">
              <a:rPr lang="en-US" smtClean="0"/>
              <a:t>9/23/2024</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77824245-EA7C-4216-B8CA-506B4841D6BE}" type="slidenum">
              <a:rPr lang="en-US" smtClean="0"/>
              <a:t>‹#›</a:t>
            </a:fld>
            <a:endParaRPr lang="en-US"/>
          </a:p>
        </p:txBody>
      </p:sp>
    </p:spTree>
    <p:extLst>
      <p:ext uri="{BB962C8B-B14F-4D97-AF65-F5344CB8AC3E}">
        <p14:creationId xmlns:p14="http://schemas.microsoft.com/office/powerpoint/2010/main" val="144500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017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10</a:t>
            </a:fld>
            <a:endParaRPr lang="en-US"/>
          </a:p>
        </p:txBody>
      </p:sp>
    </p:spTree>
    <p:extLst>
      <p:ext uri="{BB962C8B-B14F-4D97-AF65-F5344CB8AC3E}">
        <p14:creationId xmlns:p14="http://schemas.microsoft.com/office/powerpoint/2010/main" val="392704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11</a:t>
            </a:fld>
            <a:endParaRPr lang="en-US"/>
          </a:p>
        </p:txBody>
      </p:sp>
    </p:spTree>
    <p:extLst>
      <p:ext uri="{BB962C8B-B14F-4D97-AF65-F5344CB8AC3E}">
        <p14:creationId xmlns:p14="http://schemas.microsoft.com/office/powerpoint/2010/main" val="4149296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61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02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68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814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428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051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18</a:t>
            </a:fld>
            <a:endParaRPr lang="en-US"/>
          </a:p>
        </p:txBody>
      </p:sp>
    </p:spTree>
    <p:extLst>
      <p:ext uri="{BB962C8B-B14F-4D97-AF65-F5344CB8AC3E}">
        <p14:creationId xmlns:p14="http://schemas.microsoft.com/office/powerpoint/2010/main" val="1584942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19</a:t>
            </a:fld>
            <a:endParaRPr lang="en-US"/>
          </a:p>
        </p:txBody>
      </p:sp>
    </p:spTree>
    <p:extLst>
      <p:ext uri="{BB962C8B-B14F-4D97-AF65-F5344CB8AC3E}">
        <p14:creationId xmlns:p14="http://schemas.microsoft.com/office/powerpoint/2010/main" val="318613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Once we begin to understand why we act as we act and think as we think, self-hatred and internal stigma lose their grip on us.</a:t>
            </a:r>
          </a:p>
          <a:p>
            <a:endParaRPr lang="en-US" sz="1400" dirty="0"/>
          </a:p>
          <a:p>
            <a:r>
              <a:rPr lang="en-US" sz="1400" dirty="0"/>
              <a:t>Once we begin to understand why others act as they act and think as they think, compassion and empathy replace condemnation.</a:t>
            </a:r>
          </a:p>
          <a:p>
            <a:endParaRPr lang="en-US" sz="1400" dirty="0"/>
          </a:p>
          <a:p>
            <a:r>
              <a:rPr lang="en-US" sz="1400" dirty="0"/>
              <a:t>This is how a trauma-informed lens changes us.</a:t>
            </a:r>
          </a:p>
        </p:txBody>
      </p:sp>
      <p:sp>
        <p:nvSpPr>
          <p:cNvPr id="4" name="Slide Number Placeholder 3"/>
          <p:cNvSpPr>
            <a:spLocks noGrp="1"/>
          </p:cNvSpPr>
          <p:nvPr>
            <p:ph type="sldNum" sz="quarter" idx="5"/>
          </p:nvPr>
        </p:nvSpPr>
        <p:spPr/>
        <p:txBody>
          <a:bodyPr/>
          <a:lstStyle/>
          <a:p>
            <a:fld id="{77824245-EA7C-4216-B8CA-506B4841D6BE}" type="slidenum">
              <a:rPr lang="en-US" smtClean="0"/>
              <a:t>2</a:t>
            </a:fld>
            <a:endParaRPr lang="en-US"/>
          </a:p>
        </p:txBody>
      </p:sp>
    </p:spTree>
    <p:extLst>
      <p:ext uri="{BB962C8B-B14F-4D97-AF65-F5344CB8AC3E}">
        <p14:creationId xmlns:p14="http://schemas.microsoft.com/office/powerpoint/2010/main" val="244057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20</a:t>
            </a:fld>
            <a:endParaRPr lang="en-US"/>
          </a:p>
        </p:txBody>
      </p:sp>
    </p:spTree>
    <p:extLst>
      <p:ext uri="{BB962C8B-B14F-4D97-AF65-F5344CB8AC3E}">
        <p14:creationId xmlns:p14="http://schemas.microsoft.com/office/powerpoint/2010/main" val="1741874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21</a:t>
            </a:fld>
            <a:endParaRPr lang="en-US"/>
          </a:p>
        </p:txBody>
      </p:sp>
    </p:spTree>
    <p:extLst>
      <p:ext uri="{BB962C8B-B14F-4D97-AF65-F5344CB8AC3E}">
        <p14:creationId xmlns:p14="http://schemas.microsoft.com/office/powerpoint/2010/main" val="3200492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22</a:t>
            </a:fld>
            <a:endParaRPr lang="en-US"/>
          </a:p>
        </p:txBody>
      </p:sp>
    </p:spTree>
    <p:extLst>
      <p:ext uri="{BB962C8B-B14F-4D97-AF65-F5344CB8AC3E}">
        <p14:creationId xmlns:p14="http://schemas.microsoft.com/office/powerpoint/2010/main" val="3342561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23</a:t>
            </a:fld>
            <a:endParaRPr lang="en-US"/>
          </a:p>
        </p:txBody>
      </p:sp>
    </p:spTree>
    <p:extLst>
      <p:ext uri="{BB962C8B-B14F-4D97-AF65-F5344CB8AC3E}">
        <p14:creationId xmlns:p14="http://schemas.microsoft.com/office/powerpoint/2010/main" val="905490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Maiandra GD" panose="020E0502030308020204" pitchFamily="34" charset="0"/>
                <a:ea typeface="Calibri" panose="020F0502020204030204" pitchFamily="34" charset="0"/>
                <a:cs typeface="Times New Roman" panose="02020603050405020304" pitchFamily="18" charset="0"/>
              </a:rPr>
              <a:t>None of us came into this world with a blank slate. Not only did we inherit traits from our parents, we also inherited behaviors.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sz="1800" dirty="0">
                <a:latin typeface="Maiandra GD" panose="020E0502030308020204" pitchFamily="34" charset="0"/>
                <a:cs typeface="Times New Roman" panose="02020603050405020304" pitchFamily="18" charset="0"/>
              </a:rPr>
              <a:t>To understand the forces which shape us, we need to go back, to before we were born, before our parents met, even before they were born. </a:t>
            </a:r>
          </a:p>
          <a:p>
            <a:pPr marR="0">
              <a:lnSpc>
                <a:spcPct val="107000"/>
              </a:lnSpc>
              <a:spcBef>
                <a:spcPts val="0"/>
              </a:spcBef>
              <a:spcAft>
                <a:spcPts val="800"/>
              </a:spcAft>
            </a:pPr>
            <a:r>
              <a:rPr lang="en-US" sz="1800" dirty="0">
                <a:latin typeface="Maiandra GD" panose="020E0502030308020204" pitchFamily="34" charset="0"/>
                <a:cs typeface="Times New Roman" panose="02020603050405020304" pitchFamily="18" charset="0"/>
              </a:rPr>
              <a:t>Back to the generations which shaped your parents, your grandparents, &amp; began that magical journey which led to you.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460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Bogues was born in Baltimore, Maryland, and grew up in the Lafayette Court housing projects. At five years old, he was hit by stray buckshot in his neighborhood and had to be hospitalized. As a child, he witnessed a man get beaten to death with a baseball bat, a sight that haunted him into adulthood. When Bogues was 12 years old, his father was sentenced to twenty years in prison for armed robbery. </a:t>
            </a:r>
            <a:r>
              <a:rPr lang="en-US" sz="1800" kern="100">
                <a:effectLst/>
                <a:latin typeface="Aptos" panose="020B0004020202020204" pitchFamily="34" charset="0"/>
                <a:ea typeface="Aptos" panose="020B0004020202020204" pitchFamily="34" charset="0"/>
                <a:cs typeface="Times New Roman" panose="02020603050405020304" pitchFamily="18" charset="0"/>
              </a:rPr>
              <a:t>Around the same time, his brother Chuckie began using hard drugs.</a:t>
            </a:r>
          </a:p>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25</a:t>
            </a:fld>
            <a:endParaRPr lang="en-US"/>
          </a:p>
        </p:txBody>
      </p:sp>
    </p:spTree>
    <p:extLst>
      <p:ext uri="{BB962C8B-B14F-4D97-AF65-F5344CB8AC3E}">
        <p14:creationId xmlns:p14="http://schemas.microsoft.com/office/powerpoint/2010/main" val="3314239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26</a:t>
            </a:fld>
            <a:endParaRPr lang="en-US"/>
          </a:p>
        </p:txBody>
      </p:sp>
    </p:spTree>
    <p:extLst>
      <p:ext uri="{BB962C8B-B14F-4D97-AF65-F5344CB8AC3E}">
        <p14:creationId xmlns:p14="http://schemas.microsoft.com/office/powerpoint/2010/main" val="125787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Maiandra GD" panose="020E0502030308020204" pitchFamily="34" charset="0"/>
              </a:rPr>
              <a:t>While we know the stories of the famous and the infamous, there are others whose stories never make the news or reality television shows, and some never make it at all.</a:t>
            </a:r>
          </a:p>
        </p:txBody>
      </p:sp>
      <p:sp>
        <p:nvSpPr>
          <p:cNvPr id="4" name="Slide Number Placeholder 3"/>
          <p:cNvSpPr>
            <a:spLocks noGrp="1"/>
          </p:cNvSpPr>
          <p:nvPr>
            <p:ph type="sldNum" sz="quarter" idx="5"/>
          </p:nvPr>
        </p:nvSpPr>
        <p:spPr/>
        <p:txBody>
          <a:bodyPr/>
          <a:lstStyle/>
          <a:p>
            <a:fld id="{77824245-EA7C-4216-B8CA-506B4841D6BE}" type="slidenum">
              <a:rPr lang="en-US" smtClean="0"/>
              <a:t>27</a:t>
            </a:fld>
            <a:endParaRPr lang="en-US"/>
          </a:p>
        </p:txBody>
      </p:sp>
    </p:spTree>
    <p:extLst>
      <p:ext uri="{BB962C8B-B14F-4D97-AF65-F5344CB8AC3E}">
        <p14:creationId xmlns:p14="http://schemas.microsoft.com/office/powerpoint/2010/main" val="3454413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296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Maiandra GD" panose="020E0502030308020204" pitchFamily="34" charset="0"/>
              </a:rPr>
              <a:t>Though you have the ability and resources to create your own traditions, these traditions, passed down from generation to generation, have shaped you, and in your acceptance of, or other reactions to these traditions, you will shape your children’s lives.</a:t>
            </a:r>
          </a:p>
        </p:txBody>
      </p:sp>
      <p:sp>
        <p:nvSpPr>
          <p:cNvPr id="4" name="Slide Number Placeholder 3"/>
          <p:cNvSpPr>
            <a:spLocks noGrp="1"/>
          </p:cNvSpPr>
          <p:nvPr>
            <p:ph type="sldNum" sz="quarter" idx="5"/>
          </p:nvPr>
        </p:nvSpPr>
        <p:spPr/>
        <p:txBody>
          <a:bodyPr/>
          <a:lstStyle/>
          <a:p>
            <a:fld id="{77824245-EA7C-4216-B8CA-506B4841D6BE}" type="slidenum">
              <a:rPr lang="en-US" smtClean="0"/>
              <a:t>29</a:t>
            </a:fld>
            <a:endParaRPr lang="en-US"/>
          </a:p>
        </p:txBody>
      </p:sp>
    </p:spTree>
    <p:extLst>
      <p:ext uri="{BB962C8B-B14F-4D97-AF65-F5344CB8AC3E}">
        <p14:creationId xmlns:p14="http://schemas.microsoft.com/office/powerpoint/2010/main" val="2863766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3</a:t>
            </a:fld>
            <a:endParaRPr lang="en-US"/>
          </a:p>
        </p:txBody>
      </p:sp>
    </p:spTree>
    <p:extLst>
      <p:ext uri="{BB962C8B-B14F-4D97-AF65-F5344CB8AC3E}">
        <p14:creationId xmlns:p14="http://schemas.microsoft.com/office/powerpoint/2010/main" val="3216695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Maiandra GD" panose="020E0502030308020204" pitchFamily="34" charset="0"/>
              </a:rPr>
              <a:t>Just as we are shaped by the observable heritage that culminated in our lives, so we are shaped by the forces which shaped the generations before us, both visible and invisible. </a:t>
            </a:r>
          </a:p>
        </p:txBody>
      </p:sp>
      <p:sp>
        <p:nvSpPr>
          <p:cNvPr id="4" name="Slide Number Placeholder 3"/>
          <p:cNvSpPr>
            <a:spLocks noGrp="1"/>
          </p:cNvSpPr>
          <p:nvPr>
            <p:ph type="sldNum" sz="quarter" idx="5"/>
          </p:nvPr>
        </p:nvSpPr>
        <p:spPr/>
        <p:txBody>
          <a:bodyPr/>
          <a:lstStyle/>
          <a:p>
            <a:fld id="{77824245-EA7C-4216-B8CA-506B4841D6BE}" type="slidenum">
              <a:rPr lang="en-US" smtClean="0"/>
              <a:t>30</a:t>
            </a:fld>
            <a:endParaRPr lang="en-US"/>
          </a:p>
        </p:txBody>
      </p:sp>
    </p:spTree>
    <p:extLst>
      <p:ext uri="{BB962C8B-B14F-4D97-AF65-F5344CB8AC3E}">
        <p14:creationId xmlns:p14="http://schemas.microsoft.com/office/powerpoint/2010/main" val="1080174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31</a:t>
            </a:fld>
            <a:endParaRPr lang="en-US"/>
          </a:p>
        </p:txBody>
      </p:sp>
    </p:spTree>
    <p:extLst>
      <p:ext uri="{BB962C8B-B14F-4D97-AF65-F5344CB8AC3E}">
        <p14:creationId xmlns:p14="http://schemas.microsoft.com/office/powerpoint/2010/main" val="1452076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Maiandra GD" panose="020E0502030308020204" pitchFamily="34" charset="0"/>
              </a:rPr>
              <a:t>As human beings, we seek pleasure and avoid pain. These forces create patterns in the generations which came before us, and are passed down in the behaviors we observe, and in the beliefs with which we were raised, as well as in the very fabric of our genetic makeup. </a:t>
            </a:r>
          </a:p>
        </p:txBody>
      </p:sp>
      <p:sp>
        <p:nvSpPr>
          <p:cNvPr id="4" name="Slide Number Placeholder 3"/>
          <p:cNvSpPr>
            <a:spLocks noGrp="1"/>
          </p:cNvSpPr>
          <p:nvPr>
            <p:ph type="sldNum" sz="quarter" idx="5"/>
          </p:nvPr>
        </p:nvSpPr>
        <p:spPr/>
        <p:txBody>
          <a:bodyPr/>
          <a:lstStyle/>
          <a:p>
            <a:fld id="{77824245-EA7C-4216-B8CA-506B4841D6BE}" type="slidenum">
              <a:rPr lang="en-US" smtClean="0"/>
              <a:t>32</a:t>
            </a:fld>
            <a:endParaRPr lang="en-US"/>
          </a:p>
        </p:txBody>
      </p:sp>
    </p:spTree>
    <p:extLst>
      <p:ext uri="{BB962C8B-B14F-4D97-AF65-F5344CB8AC3E}">
        <p14:creationId xmlns:p14="http://schemas.microsoft.com/office/powerpoint/2010/main" val="1709701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Maiandra GD" panose="020E0502030308020204" pitchFamily="34" charset="0"/>
                <a:ea typeface="Calibri" panose="020F0502020204030204" pitchFamily="34" charset="0"/>
                <a:cs typeface="Times New Roman" panose="02020603050405020304" pitchFamily="18" charset="0"/>
              </a:rPr>
              <a:t>In 2007, Dr. Nadine Burke Harris founded the Bayview Child Health Center in San Francisco’s Bayview Hunter’s Point neighborhood and discovered how severely early adversity was harming the developing brains and bodies of the children she was charged with treating. </a:t>
            </a:r>
          </a:p>
          <a:p>
            <a:endParaRPr lang="en-US" sz="1800" dirty="0">
              <a:latin typeface="Maiandra GD" panose="020E0502030308020204" pitchFamily="34" charset="0"/>
              <a:ea typeface="Calibri" panose="020F0502020204030204" pitchFamily="34" charset="0"/>
              <a:cs typeface="Times New Roman" panose="02020603050405020304" pitchFamily="18" charset="0"/>
            </a:endParaRPr>
          </a:p>
          <a:p>
            <a:r>
              <a:rPr lang="en-US" sz="1800" dirty="0">
                <a:latin typeface="Maiandra GD" panose="020E0502030308020204" pitchFamily="34" charset="0"/>
                <a:ea typeface="Calibri" panose="020F0502020204030204" pitchFamily="34" charset="0"/>
                <a:cs typeface="Times New Roman" panose="02020603050405020304" pitchFamily="18" charset="0"/>
              </a:rPr>
              <a:t>She realized these children were suffering not only mental health symptoms, difficulty concentrating and acting out at home and in school, but physical illnesses as well, growth below expected milestones, obesity, skin disease and diabetes.</a:t>
            </a:r>
          </a:p>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33</a:t>
            </a:fld>
            <a:endParaRPr lang="en-US"/>
          </a:p>
        </p:txBody>
      </p:sp>
    </p:spTree>
    <p:extLst>
      <p:ext uri="{BB962C8B-B14F-4D97-AF65-F5344CB8AC3E}">
        <p14:creationId xmlns:p14="http://schemas.microsoft.com/office/powerpoint/2010/main" val="2411982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Dr. Burke Harris, who went on to become the first surgeon general of the State of California, did graduate work at the Hayes Lab, and knew to look at stress in a place where it was all too common.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C3D50-3A5D-40CE-8AF1-B0486D3AC8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61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35</a:t>
            </a:fld>
            <a:endParaRPr lang="en-US"/>
          </a:p>
        </p:txBody>
      </p:sp>
    </p:spTree>
    <p:extLst>
      <p:ext uri="{BB962C8B-B14F-4D97-AF65-F5344CB8AC3E}">
        <p14:creationId xmlns:p14="http://schemas.microsoft.com/office/powerpoint/2010/main" val="4219739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36</a:t>
            </a:fld>
            <a:endParaRPr lang="en-US"/>
          </a:p>
        </p:txBody>
      </p:sp>
    </p:spTree>
    <p:extLst>
      <p:ext uri="{BB962C8B-B14F-4D97-AF65-F5344CB8AC3E}">
        <p14:creationId xmlns:p14="http://schemas.microsoft.com/office/powerpoint/2010/main" val="4150585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37</a:t>
            </a:fld>
            <a:endParaRPr lang="en-US"/>
          </a:p>
        </p:txBody>
      </p:sp>
    </p:spTree>
    <p:extLst>
      <p:ext uri="{BB962C8B-B14F-4D97-AF65-F5344CB8AC3E}">
        <p14:creationId xmlns:p14="http://schemas.microsoft.com/office/powerpoint/2010/main" val="3889921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31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Maiandra GD" panose="020E0502030308020204" pitchFamily="34" charset="0"/>
              </a:rPr>
              <a:t>Dr. Burke Harris wrote a book about this experience, The Deepest Well, which documents the implementation of Trauma-Informed Care at the Bayview Child Health Center in San Francisco.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544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4</a:t>
            </a:fld>
            <a:endParaRPr lang="en-US"/>
          </a:p>
        </p:txBody>
      </p:sp>
    </p:spTree>
    <p:extLst>
      <p:ext uri="{BB962C8B-B14F-4D97-AF65-F5344CB8AC3E}">
        <p14:creationId xmlns:p14="http://schemas.microsoft.com/office/powerpoint/2010/main" val="14653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40</a:t>
            </a:fld>
            <a:endParaRPr lang="en-US"/>
          </a:p>
        </p:txBody>
      </p:sp>
    </p:spTree>
    <p:extLst>
      <p:ext uri="{BB962C8B-B14F-4D97-AF65-F5344CB8AC3E}">
        <p14:creationId xmlns:p14="http://schemas.microsoft.com/office/powerpoint/2010/main" val="38652057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When </a:t>
            </a:r>
            <a:r>
              <a:rPr lang="en-US" sz="1600" baseline="0" dirty="0"/>
              <a:t>Basic Needs are Not Met, </a:t>
            </a:r>
            <a:r>
              <a:rPr lang="en-US" sz="1600" dirty="0"/>
              <a:t>Many of Us </a:t>
            </a:r>
            <a:r>
              <a:rPr lang="en-US" sz="1600" baseline="0" dirty="0"/>
              <a:t>Fail to Thrive</a:t>
            </a:r>
          </a:p>
          <a:p>
            <a:endParaRPr lang="en-US" sz="1600" dirty="0"/>
          </a:p>
          <a:p>
            <a:r>
              <a:rPr lang="en-US" sz="1600" dirty="0"/>
              <a:t>A Child whose basic needs are not met will often fail to survive.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4BF3E-EF28-4990-BCA3-FE7C276A6A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837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42</a:t>
            </a:fld>
            <a:endParaRPr lang="en-US"/>
          </a:p>
        </p:txBody>
      </p:sp>
    </p:spTree>
    <p:extLst>
      <p:ext uri="{BB962C8B-B14F-4D97-AF65-F5344CB8AC3E}">
        <p14:creationId xmlns:p14="http://schemas.microsoft.com/office/powerpoint/2010/main" val="2505726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43</a:t>
            </a:fld>
            <a:endParaRPr lang="en-US"/>
          </a:p>
        </p:txBody>
      </p:sp>
    </p:spTree>
    <p:extLst>
      <p:ext uri="{BB962C8B-B14F-4D97-AF65-F5344CB8AC3E}">
        <p14:creationId xmlns:p14="http://schemas.microsoft.com/office/powerpoint/2010/main" val="994335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44</a:t>
            </a:fld>
            <a:endParaRPr lang="en-US"/>
          </a:p>
        </p:txBody>
      </p:sp>
    </p:spTree>
    <p:extLst>
      <p:ext uri="{BB962C8B-B14F-4D97-AF65-F5344CB8AC3E}">
        <p14:creationId xmlns:p14="http://schemas.microsoft.com/office/powerpoint/2010/main" val="3821269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989013"/>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45</a:t>
            </a:fld>
            <a:endParaRPr lang="en-US"/>
          </a:p>
        </p:txBody>
      </p:sp>
    </p:spTree>
    <p:extLst>
      <p:ext uri="{BB962C8B-B14F-4D97-AF65-F5344CB8AC3E}">
        <p14:creationId xmlns:p14="http://schemas.microsoft.com/office/powerpoint/2010/main" val="3567906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46</a:t>
            </a:fld>
            <a:endParaRPr lang="en-US"/>
          </a:p>
        </p:txBody>
      </p:sp>
    </p:spTree>
    <p:extLst>
      <p:ext uri="{BB962C8B-B14F-4D97-AF65-F5344CB8AC3E}">
        <p14:creationId xmlns:p14="http://schemas.microsoft.com/office/powerpoint/2010/main" val="18414889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47</a:t>
            </a:fld>
            <a:endParaRPr lang="en-US"/>
          </a:p>
        </p:txBody>
      </p:sp>
    </p:spTree>
    <p:extLst>
      <p:ext uri="{BB962C8B-B14F-4D97-AF65-F5344CB8AC3E}">
        <p14:creationId xmlns:p14="http://schemas.microsoft.com/office/powerpoint/2010/main" val="1269382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48</a:t>
            </a:fld>
            <a:endParaRPr lang="en-US"/>
          </a:p>
        </p:txBody>
      </p:sp>
    </p:spTree>
    <p:extLst>
      <p:ext uri="{BB962C8B-B14F-4D97-AF65-F5344CB8AC3E}">
        <p14:creationId xmlns:p14="http://schemas.microsoft.com/office/powerpoint/2010/main" val="2088412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065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5</a:t>
            </a:fld>
            <a:endParaRPr lang="en-US"/>
          </a:p>
        </p:txBody>
      </p:sp>
    </p:spTree>
    <p:extLst>
      <p:ext uri="{BB962C8B-B14F-4D97-AF65-F5344CB8AC3E}">
        <p14:creationId xmlns:p14="http://schemas.microsoft.com/office/powerpoint/2010/main" val="37595323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400" dirty="0"/>
              <a:t>There is a dose-response ratio with an increased level of stress and an increased set of risks. </a:t>
            </a:r>
          </a:p>
          <a:p>
            <a:pPr>
              <a:spcAft>
                <a:spcPts val="1200"/>
              </a:spcAft>
            </a:pPr>
            <a:r>
              <a:rPr lang="en-US" sz="1400" dirty="0"/>
              <a:t>The more ACEs reported, the greater the chance of adverse adult outcomes.</a:t>
            </a:r>
          </a:p>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50</a:t>
            </a:fld>
            <a:endParaRPr lang="en-US"/>
          </a:p>
        </p:txBody>
      </p:sp>
    </p:spTree>
    <p:extLst>
      <p:ext uri="{BB962C8B-B14F-4D97-AF65-F5344CB8AC3E}">
        <p14:creationId xmlns:p14="http://schemas.microsoft.com/office/powerpoint/2010/main" val="2961650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Individuals who report higher ACE scores are more likely to have issues with their health and social problems. </a:t>
            </a:r>
          </a:p>
          <a:p>
            <a:endParaRPr lang="en-US" sz="1400" dirty="0"/>
          </a:p>
          <a:p>
            <a:r>
              <a:rPr lang="en-US" sz="1400" dirty="0"/>
              <a:t>As the ACE Score goes up, the chances of health and social issues also rise.</a:t>
            </a:r>
          </a:p>
          <a:p>
            <a:endParaRPr lang="en-US" sz="1400" dirty="0"/>
          </a:p>
          <a:p>
            <a:r>
              <a:rPr lang="en-US" sz="1400" dirty="0"/>
              <a:t>This is called a Dose-Response Relationship. The more ACEs, the greater the chance of related issues. </a:t>
            </a:r>
          </a:p>
        </p:txBody>
      </p:sp>
      <p:sp>
        <p:nvSpPr>
          <p:cNvPr id="4" name="Slide Number Placeholder 3"/>
          <p:cNvSpPr>
            <a:spLocks noGrp="1"/>
          </p:cNvSpPr>
          <p:nvPr>
            <p:ph type="sldNum" sz="quarter" idx="5"/>
          </p:nvPr>
        </p:nvSpPr>
        <p:spPr/>
        <p:txBody>
          <a:bodyPr/>
          <a:lstStyle/>
          <a:p>
            <a:fld id="{77824245-EA7C-4216-B8CA-506B4841D6BE}" type="slidenum">
              <a:rPr lang="en-US" smtClean="0"/>
              <a:t>51</a:t>
            </a:fld>
            <a:endParaRPr lang="en-US"/>
          </a:p>
        </p:txBody>
      </p:sp>
    </p:spTree>
    <p:extLst>
      <p:ext uri="{BB962C8B-B14F-4D97-AF65-F5344CB8AC3E}">
        <p14:creationId xmlns:p14="http://schemas.microsoft.com/office/powerpoint/2010/main" val="1329448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Maiandra GD" panose="020E0502030308020204" pitchFamily="34" charset="0"/>
              </a:rPr>
              <a:t>People with higher ACE scores have increased risk of chronic obstructive pulmonary disease, or COPD.  </a:t>
            </a:r>
          </a:p>
          <a:p>
            <a:endParaRPr lang="en-US" sz="1400" dirty="0">
              <a:latin typeface="Maiandra GD" panose="020E0502030308020204" pitchFamily="34" charset="0"/>
            </a:endParaRPr>
          </a:p>
          <a:p>
            <a:r>
              <a:rPr lang="en-US" sz="1400" dirty="0">
                <a:latin typeface="Maiandra GD" panose="020E0502030308020204" pitchFamily="34" charset="0"/>
              </a:rPr>
              <a:t>Approximately 4% of people with an ACE score of zero developed COPD, while about 9% with an ACE score of 4 or more developed COPD. </a:t>
            </a:r>
          </a:p>
          <a:p>
            <a:endParaRPr lang="en-US" sz="1400" dirty="0">
              <a:latin typeface="Maiandra GD" panose="020E0502030308020204" pitchFamily="34" charset="0"/>
            </a:endParaRPr>
          </a:p>
          <a:p>
            <a:r>
              <a:rPr lang="en-US" sz="1400" dirty="0">
                <a:latin typeface="Maiandra GD" panose="020E0502030308020204" pitchFamily="34" charset="0"/>
              </a:rPr>
              <a:t>Individuals with higher ACE scores have a greater risk of developing COPD </a:t>
            </a:r>
            <a:r>
              <a:rPr lang="en-US" sz="1400" dirty="0">
                <a:highlight>
                  <a:srgbClr val="FFFF00"/>
                </a:highlight>
                <a:latin typeface="Maiandra GD" panose="020E0502030308020204" pitchFamily="34" charset="0"/>
              </a:rPr>
              <a:t>even given similar histories of tobacco use.</a:t>
            </a:r>
          </a:p>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52</a:t>
            </a:fld>
            <a:endParaRPr lang="en-US"/>
          </a:p>
        </p:txBody>
      </p:sp>
    </p:spTree>
    <p:extLst>
      <p:ext uri="{BB962C8B-B14F-4D97-AF65-F5344CB8AC3E}">
        <p14:creationId xmlns:p14="http://schemas.microsoft.com/office/powerpoint/2010/main" val="2953535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latin typeface="Maiandra GD" panose="020E0502030308020204" pitchFamily="34" charset="0"/>
              </a:rPr>
              <a:t>Depression is </a:t>
            </a:r>
            <a:r>
              <a:rPr lang="en-US" sz="1400" dirty="0">
                <a:highlight>
                  <a:srgbClr val="FFFF00"/>
                </a:highlight>
                <a:latin typeface="Maiandra GD" panose="020E0502030308020204" pitchFamily="34" charset="0"/>
              </a:rPr>
              <a:t>the</a:t>
            </a:r>
            <a:r>
              <a:rPr lang="en-US" sz="1400" dirty="0">
                <a:latin typeface="Maiandra GD" panose="020E0502030308020204" pitchFamily="34" charset="0"/>
              </a:rPr>
              <a:t> leading cause of disability in developed countries. </a:t>
            </a:r>
          </a:p>
          <a:p>
            <a:pPr lvl="0"/>
            <a:endParaRPr lang="en-US" sz="1400" dirty="0">
              <a:latin typeface="Maiandra GD" panose="020E0502030308020204" pitchFamily="34" charset="0"/>
            </a:endParaRPr>
          </a:p>
          <a:p>
            <a:pPr lvl="0"/>
            <a:r>
              <a:rPr lang="en-US" sz="1400" dirty="0">
                <a:latin typeface="Maiandra GD" panose="020E0502030308020204" pitchFamily="34" charset="0"/>
              </a:rPr>
              <a:t>The risk of depression increases for both men and women in a “dose-response” fashion as the ACE Score rises.</a:t>
            </a:r>
          </a:p>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53</a:t>
            </a:fld>
            <a:endParaRPr lang="en-US"/>
          </a:p>
        </p:txBody>
      </p:sp>
    </p:spTree>
    <p:extLst>
      <p:ext uri="{BB962C8B-B14F-4D97-AF65-F5344CB8AC3E}">
        <p14:creationId xmlns:p14="http://schemas.microsoft.com/office/powerpoint/2010/main" val="175651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sz="1600" dirty="0">
                <a:latin typeface="Maiandra GD" panose="020E0502030308020204" pitchFamily="34" charset="0"/>
              </a:rPr>
              <a:t>While the original ACE Questions were revealing and enlightening in their prevalence, other factors also create toxic stress. According to a recent study </a:t>
            </a:r>
            <a:r>
              <a:rPr lang="en-US" sz="1600" dirty="0">
                <a:solidFill>
                  <a:srgbClr val="2E2E2E"/>
                </a:solidFill>
                <a:latin typeface="Maiandra GD" panose="020E0502030308020204" pitchFamily="34" charset="0"/>
              </a:rPr>
              <a:t>on behalf of the Society of Biological Psychiatry, </a:t>
            </a:r>
            <a:r>
              <a:rPr lang="en-US" sz="1600" i="1" dirty="0">
                <a:solidFill>
                  <a:srgbClr val="2E2E2E"/>
                </a:solidFill>
                <a:latin typeface="Maiandra GD" panose="020E0502030308020204" pitchFamily="34" charset="0"/>
              </a:rPr>
              <a:t>Racism is a chronic stressor fueled by stigma that can result in significant distress and dysfunction as well as negatively affect emotions, behavior, quality of life, and brain health. The effects of stigma and discrimination emerge early in life, with long-term consequences</a:t>
            </a:r>
            <a:r>
              <a:rPr lang="en-US" sz="1600" dirty="0">
                <a:solidFill>
                  <a:srgbClr val="2E2E2E"/>
                </a:solidFill>
                <a:latin typeface="Maiandra GD" panose="020E0502030308020204" pitchFamily="34" charset="0"/>
              </a:rPr>
              <a:t>.</a:t>
            </a:r>
          </a:p>
        </p:txBody>
      </p:sp>
      <p:sp>
        <p:nvSpPr>
          <p:cNvPr id="4" name="Slide Number Placeholder 3"/>
          <p:cNvSpPr>
            <a:spLocks noGrp="1"/>
          </p:cNvSpPr>
          <p:nvPr>
            <p:ph type="sldNum" sz="quarter" idx="5"/>
          </p:nvPr>
        </p:nvSpPr>
        <p:spPr/>
        <p:txBody>
          <a:bodyPr/>
          <a:lstStyle/>
          <a:p>
            <a:fld id="{77824245-EA7C-4216-B8CA-506B4841D6BE}" type="slidenum">
              <a:rPr lang="en-US" smtClean="0"/>
              <a:t>54</a:t>
            </a:fld>
            <a:endParaRPr lang="en-US"/>
          </a:p>
        </p:txBody>
      </p:sp>
    </p:spTree>
    <p:extLst>
      <p:ext uri="{BB962C8B-B14F-4D97-AF65-F5344CB8AC3E}">
        <p14:creationId xmlns:p14="http://schemas.microsoft.com/office/powerpoint/2010/main" val="2477118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55</a:t>
            </a:fld>
            <a:endParaRPr lang="en-US"/>
          </a:p>
        </p:txBody>
      </p:sp>
    </p:spTree>
    <p:extLst>
      <p:ext uri="{BB962C8B-B14F-4D97-AF65-F5344CB8AC3E}">
        <p14:creationId xmlns:p14="http://schemas.microsoft.com/office/powerpoint/2010/main" val="289649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56</a:t>
            </a:fld>
            <a:endParaRPr lang="en-US"/>
          </a:p>
        </p:txBody>
      </p:sp>
    </p:spTree>
    <p:extLst>
      <p:ext uri="{BB962C8B-B14F-4D97-AF65-F5344CB8AC3E}">
        <p14:creationId xmlns:p14="http://schemas.microsoft.com/office/powerpoint/2010/main" val="3149628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57</a:t>
            </a:fld>
            <a:endParaRPr lang="en-US"/>
          </a:p>
        </p:txBody>
      </p:sp>
    </p:spTree>
    <p:extLst>
      <p:ext uri="{BB962C8B-B14F-4D97-AF65-F5344CB8AC3E}">
        <p14:creationId xmlns:p14="http://schemas.microsoft.com/office/powerpoint/2010/main" val="12766229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58</a:t>
            </a:fld>
            <a:endParaRPr lang="en-US"/>
          </a:p>
        </p:txBody>
      </p:sp>
    </p:spTree>
    <p:extLst>
      <p:ext uri="{BB962C8B-B14F-4D97-AF65-F5344CB8AC3E}">
        <p14:creationId xmlns:p14="http://schemas.microsoft.com/office/powerpoint/2010/main" val="24991787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59</a:t>
            </a:fld>
            <a:endParaRPr lang="en-US"/>
          </a:p>
        </p:txBody>
      </p:sp>
    </p:spTree>
    <p:extLst>
      <p:ext uri="{BB962C8B-B14F-4D97-AF65-F5344CB8AC3E}">
        <p14:creationId xmlns:p14="http://schemas.microsoft.com/office/powerpoint/2010/main" val="2753120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6</a:t>
            </a:fld>
            <a:endParaRPr lang="en-US"/>
          </a:p>
        </p:txBody>
      </p:sp>
    </p:spTree>
    <p:extLst>
      <p:ext uri="{BB962C8B-B14F-4D97-AF65-F5344CB8AC3E}">
        <p14:creationId xmlns:p14="http://schemas.microsoft.com/office/powerpoint/2010/main" val="38410312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60</a:t>
            </a:fld>
            <a:endParaRPr lang="en-US"/>
          </a:p>
        </p:txBody>
      </p:sp>
    </p:spTree>
    <p:extLst>
      <p:ext uri="{BB962C8B-B14F-4D97-AF65-F5344CB8AC3E}">
        <p14:creationId xmlns:p14="http://schemas.microsoft.com/office/powerpoint/2010/main" val="33518849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61</a:t>
            </a:fld>
            <a:endParaRPr lang="en-US"/>
          </a:p>
        </p:txBody>
      </p:sp>
    </p:spTree>
    <p:extLst>
      <p:ext uri="{BB962C8B-B14F-4D97-AF65-F5344CB8AC3E}">
        <p14:creationId xmlns:p14="http://schemas.microsoft.com/office/powerpoint/2010/main" val="2066927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0071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400" dirty="0"/>
              <a:t>What kind of situations might be a good match for a person who tends to be edgy, hypervigilant, emotionally detached, or quick to act?  </a:t>
            </a:r>
          </a:p>
          <a:p>
            <a:pPr>
              <a:spcAft>
                <a:spcPts val="1200"/>
              </a:spcAft>
            </a:pPr>
            <a:r>
              <a:rPr lang="en-US" sz="1400" dirty="0"/>
              <a:t>How might these kinds of adaptations be useful in this environment?  </a:t>
            </a:r>
          </a:p>
          <a:p>
            <a:pPr>
              <a:spcAft>
                <a:spcPts val="1200"/>
              </a:spcAft>
            </a:pPr>
            <a:r>
              <a:rPr lang="en-US" sz="1400" dirty="0"/>
              <a:t>One common belief in our society is that the people with one type of experience are maladaptive and people with another type of experience are adaptive.  </a:t>
            </a:r>
          </a:p>
          <a:p>
            <a:pPr>
              <a:spcAft>
                <a:spcPts val="1200"/>
              </a:spcAft>
            </a:pPr>
            <a:r>
              <a:rPr lang="en-US" sz="1400" dirty="0"/>
              <a:t>The reality is that both pathways are adaptive.  </a:t>
            </a:r>
          </a:p>
          <a:p>
            <a:pPr>
              <a:spcAft>
                <a:spcPts val="1200"/>
              </a:spcAft>
            </a:pPr>
            <a:r>
              <a:rPr lang="en-US" sz="1400" dirty="0"/>
              <a:t>Both brains are adapting to their experience. </a:t>
            </a:r>
          </a:p>
          <a:p>
            <a:pPr>
              <a:spcAft>
                <a:spcPts val="1200"/>
              </a:spcAft>
            </a:pPr>
            <a:r>
              <a:rPr lang="en-US" sz="1400" dirty="0"/>
              <a:t>First responders including EMTs, Firefighters and Police Officers who have been exposed to childhood ACEs often do well in these high stress worlds.</a:t>
            </a:r>
          </a:p>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63</a:t>
            </a:fld>
            <a:endParaRPr lang="en-US"/>
          </a:p>
        </p:txBody>
      </p:sp>
    </p:spTree>
    <p:extLst>
      <p:ext uri="{BB962C8B-B14F-4D97-AF65-F5344CB8AC3E}">
        <p14:creationId xmlns:p14="http://schemas.microsoft.com/office/powerpoint/2010/main" val="21843315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5545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65</a:t>
            </a:fld>
            <a:endParaRPr lang="en-US"/>
          </a:p>
        </p:txBody>
      </p:sp>
    </p:spTree>
    <p:extLst>
      <p:ext uri="{BB962C8B-B14F-4D97-AF65-F5344CB8AC3E}">
        <p14:creationId xmlns:p14="http://schemas.microsoft.com/office/powerpoint/2010/main" val="14144925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66</a:t>
            </a:fld>
            <a:endParaRPr lang="en-US"/>
          </a:p>
        </p:txBody>
      </p:sp>
    </p:spTree>
    <p:extLst>
      <p:ext uri="{BB962C8B-B14F-4D97-AF65-F5344CB8AC3E}">
        <p14:creationId xmlns:p14="http://schemas.microsoft.com/office/powerpoint/2010/main" val="36788983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6568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387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8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7</a:t>
            </a:fld>
            <a:endParaRPr lang="en-US"/>
          </a:p>
        </p:txBody>
      </p:sp>
    </p:spTree>
    <p:extLst>
      <p:ext uri="{BB962C8B-B14F-4D97-AF65-F5344CB8AC3E}">
        <p14:creationId xmlns:p14="http://schemas.microsoft.com/office/powerpoint/2010/main" val="11300569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824245-EA7C-4216-B8CA-506B4841D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8251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24245-EA7C-4216-B8CA-506B4841D6BE}" type="slidenum">
              <a:rPr lang="en-US" smtClean="0"/>
              <a:t>71</a:t>
            </a:fld>
            <a:endParaRPr lang="en-US"/>
          </a:p>
        </p:txBody>
      </p:sp>
    </p:spTree>
    <p:extLst>
      <p:ext uri="{BB962C8B-B14F-4D97-AF65-F5344CB8AC3E}">
        <p14:creationId xmlns:p14="http://schemas.microsoft.com/office/powerpoint/2010/main" val="38524220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72</a:t>
            </a:fld>
            <a:endParaRPr lang="en-US"/>
          </a:p>
        </p:txBody>
      </p:sp>
    </p:spTree>
    <p:extLst>
      <p:ext uri="{BB962C8B-B14F-4D97-AF65-F5344CB8AC3E}">
        <p14:creationId xmlns:p14="http://schemas.microsoft.com/office/powerpoint/2010/main" val="3856394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8</a:t>
            </a:fld>
            <a:endParaRPr lang="en-US"/>
          </a:p>
        </p:txBody>
      </p:sp>
    </p:spTree>
    <p:extLst>
      <p:ext uri="{BB962C8B-B14F-4D97-AF65-F5344CB8AC3E}">
        <p14:creationId xmlns:p14="http://schemas.microsoft.com/office/powerpoint/2010/main" val="253302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824245-EA7C-4216-B8CA-506B4841D6BE}" type="slidenum">
              <a:rPr lang="en-US" smtClean="0"/>
              <a:t>9</a:t>
            </a:fld>
            <a:endParaRPr lang="en-US"/>
          </a:p>
        </p:txBody>
      </p:sp>
    </p:spTree>
    <p:extLst>
      <p:ext uri="{BB962C8B-B14F-4D97-AF65-F5344CB8AC3E}">
        <p14:creationId xmlns:p14="http://schemas.microsoft.com/office/powerpoint/2010/main" val="243863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4E2939-F981-4361-81A9-534B2E8283F1}"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7EF97-B241-4972-ADAB-C078DFAA4680}" type="slidenum">
              <a:rPr lang="en-US" smtClean="0"/>
              <a:t>‹#›</a:t>
            </a:fld>
            <a:endParaRPr lang="en-US"/>
          </a:p>
        </p:txBody>
      </p:sp>
    </p:spTree>
    <p:extLst>
      <p:ext uri="{BB962C8B-B14F-4D97-AF65-F5344CB8AC3E}">
        <p14:creationId xmlns:p14="http://schemas.microsoft.com/office/powerpoint/2010/main" val="1464048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4E2939-F981-4361-81A9-534B2E8283F1}"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7EF97-B241-4972-ADAB-C078DFAA4680}" type="slidenum">
              <a:rPr lang="en-US" smtClean="0"/>
              <a:t>‹#›</a:t>
            </a:fld>
            <a:endParaRPr lang="en-US"/>
          </a:p>
        </p:txBody>
      </p:sp>
    </p:spTree>
    <p:extLst>
      <p:ext uri="{BB962C8B-B14F-4D97-AF65-F5344CB8AC3E}">
        <p14:creationId xmlns:p14="http://schemas.microsoft.com/office/powerpoint/2010/main" val="3785259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4E2939-F981-4361-81A9-534B2E8283F1}"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7EF97-B241-4972-ADAB-C078DFAA4680}" type="slidenum">
              <a:rPr lang="en-US" smtClean="0"/>
              <a:t>‹#›</a:t>
            </a:fld>
            <a:endParaRPr lang="en-US"/>
          </a:p>
        </p:txBody>
      </p:sp>
    </p:spTree>
    <p:extLst>
      <p:ext uri="{BB962C8B-B14F-4D97-AF65-F5344CB8AC3E}">
        <p14:creationId xmlns:p14="http://schemas.microsoft.com/office/powerpoint/2010/main" val="1710903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AA44-E962-ECF6-0066-AFCC80530C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85C039-525A-AFD0-3F23-029B5465B0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FDF913-25F3-D4A5-F181-7E4054084FB9}"/>
              </a:ext>
            </a:extLst>
          </p:cNvPr>
          <p:cNvSpPr>
            <a:spLocks noGrp="1"/>
          </p:cNvSpPr>
          <p:nvPr>
            <p:ph type="dt" sz="half" idx="10"/>
          </p:nvPr>
        </p:nvSpPr>
        <p:spPr/>
        <p:txBody>
          <a:bodyPr/>
          <a:lstStyle/>
          <a:p>
            <a:fld id="{2B7D20C7-1E6E-49F7-98D1-BA78FC3EBBA2}" type="datetimeFigureOut">
              <a:rPr lang="en-US" smtClean="0"/>
              <a:t>9/23/2024</a:t>
            </a:fld>
            <a:endParaRPr lang="en-US"/>
          </a:p>
        </p:txBody>
      </p:sp>
      <p:sp>
        <p:nvSpPr>
          <p:cNvPr id="5" name="Footer Placeholder 4">
            <a:extLst>
              <a:ext uri="{FF2B5EF4-FFF2-40B4-BE49-F238E27FC236}">
                <a16:creationId xmlns:a16="http://schemas.microsoft.com/office/drawing/2014/main" id="{E0B461EA-C9CE-B0DC-CA95-13D8AA84B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AFBDC-EAA8-8E39-A7E2-BC9AB211DE82}"/>
              </a:ext>
            </a:extLst>
          </p:cNvPr>
          <p:cNvSpPr>
            <a:spLocks noGrp="1"/>
          </p:cNvSpPr>
          <p:nvPr>
            <p:ph type="sldNum" sz="quarter" idx="12"/>
          </p:nvPr>
        </p:nvSpPr>
        <p:spPr/>
        <p:txBody>
          <a:bodyPr/>
          <a:lstStyle/>
          <a:p>
            <a:fld id="{B57BACAE-09F4-4925-919F-4C55D176AC8B}" type="slidenum">
              <a:rPr lang="en-US" smtClean="0"/>
              <a:t>‹#›</a:t>
            </a:fld>
            <a:endParaRPr lang="en-US"/>
          </a:p>
        </p:txBody>
      </p:sp>
    </p:spTree>
    <p:extLst>
      <p:ext uri="{BB962C8B-B14F-4D97-AF65-F5344CB8AC3E}">
        <p14:creationId xmlns:p14="http://schemas.microsoft.com/office/powerpoint/2010/main" val="4113237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50C5-8497-26E2-4F8D-E3D8D3D31D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113FE-E702-03EB-D1C1-7E19F69B1F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9EAF3-42CB-F31A-23C1-3FF0C633A346}"/>
              </a:ext>
            </a:extLst>
          </p:cNvPr>
          <p:cNvSpPr>
            <a:spLocks noGrp="1"/>
          </p:cNvSpPr>
          <p:nvPr>
            <p:ph type="dt" sz="half" idx="10"/>
          </p:nvPr>
        </p:nvSpPr>
        <p:spPr/>
        <p:txBody>
          <a:bodyPr/>
          <a:lstStyle/>
          <a:p>
            <a:fld id="{2B7D20C7-1E6E-49F7-98D1-BA78FC3EBBA2}" type="datetimeFigureOut">
              <a:rPr lang="en-US" smtClean="0"/>
              <a:t>9/23/2024</a:t>
            </a:fld>
            <a:endParaRPr lang="en-US"/>
          </a:p>
        </p:txBody>
      </p:sp>
      <p:sp>
        <p:nvSpPr>
          <p:cNvPr id="5" name="Footer Placeholder 4">
            <a:extLst>
              <a:ext uri="{FF2B5EF4-FFF2-40B4-BE49-F238E27FC236}">
                <a16:creationId xmlns:a16="http://schemas.microsoft.com/office/drawing/2014/main" id="{2EE61A16-92B0-CC52-B2A8-A997C092F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8EEF3-6633-C0F5-0851-51175E145BE9}"/>
              </a:ext>
            </a:extLst>
          </p:cNvPr>
          <p:cNvSpPr>
            <a:spLocks noGrp="1"/>
          </p:cNvSpPr>
          <p:nvPr>
            <p:ph type="sldNum" sz="quarter" idx="12"/>
          </p:nvPr>
        </p:nvSpPr>
        <p:spPr/>
        <p:txBody>
          <a:bodyPr/>
          <a:lstStyle/>
          <a:p>
            <a:fld id="{B57BACAE-09F4-4925-919F-4C55D176AC8B}" type="slidenum">
              <a:rPr lang="en-US" smtClean="0"/>
              <a:t>‹#›</a:t>
            </a:fld>
            <a:endParaRPr lang="en-US"/>
          </a:p>
        </p:txBody>
      </p:sp>
    </p:spTree>
    <p:extLst>
      <p:ext uri="{BB962C8B-B14F-4D97-AF65-F5344CB8AC3E}">
        <p14:creationId xmlns:p14="http://schemas.microsoft.com/office/powerpoint/2010/main" val="2848071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7365-DA02-168E-9FD5-0AC042B87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83F9E0-BAF7-A601-8E0C-9FE8F676CA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ACC1E1-3CA2-33C8-6591-9B47EB55B362}"/>
              </a:ext>
            </a:extLst>
          </p:cNvPr>
          <p:cNvSpPr>
            <a:spLocks noGrp="1"/>
          </p:cNvSpPr>
          <p:nvPr>
            <p:ph type="dt" sz="half" idx="10"/>
          </p:nvPr>
        </p:nvSpPr>
        <p:spPr/>
        <p:txBody>
          <a:bodyPr/>
          <a:lstStyle/>
          <a:p>
            <a:fld id="{2B7D20C7-1E6E-49F7-98D1-BA78FC3EBBA2}" type="datetimeFigureOut">
              <a:rPr lang="en-US" smtClean="0"/>
              <a:t>9/23/2024</a:t>
            </a:fld>
            <a:endParaRPr lang="en-US"/>
          </a:p>
        </p:txBody>
      </p:sp>
      <p:sp>
        <p:nvSpPr>
          <p:cNvPr id="5" name="Footer Placeholder 4">
            <a:extLst>
              <a:ext uri="{FF2B5EF4-FFF2-40B4-BE49-F238E27FC236}">
                <a16:creationId xmlns:a16="http://schemas.microsoft.com/office/drawing/2014/main" id="{A8F51BA6-379E-041F-15B2-52845B4B0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BF63F-B2CE-8637-CF91-53435212F1E6}"/>
              </a:ext>
            </a:extLst>
          </p:cNvPr>
          <p:cNvSpPr>
            <a:spLocks noGrp="1"/>
          </p:cNvSpPr>
          <p:nvPr>
            <p:ph type="sldNum" sz="quarter" idx="12"/>
          </p:nvPr>
        </p:nvSpPr>
        <p:spPr/>
        <p:txBody>
          <a:bodyPr/>
          <a:lstStyle/>
          <a:p>
            <a:fld id="{B57BACAE-09F4-4925-919F-4C55D176AC8B}" type="slidenum">
              <a:rPr lang="en-US" smtClean="0"/>
              <a:t>‹#›</a:t>
            </a:fld>
            <a:endParaRPr lang="en-US"/>
          </a:p>
        </p:txBody>
      </p:sp>
    </p:spTree>
    <p:extLst>
      <p:ext uri="{BB962C8B-B14F-4D97-AF65-F5344CB8AC3E}">
        <p14:creationId xmlns:p14="http://schemas.microsoft.com/office/powerpoint/2010/main" val="1387157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6693-2A66-6627-5D8A-4195C604A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D94FD8-0637-63E8-4F15-AC4AC6E628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568BA-B6BD-6993-8E00-5AA65A59C2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D89880-C6DB-99F7-6121-20037FBBC8C4}"/>
              </a:ext>
            </a:extLst>
          </p:cNvPr>
          <p:cNvSpPr>
            <a:spLocks noGrp="1"/>
          </p:cNvSpPr>
          <p:nvPr>
            <p:ph type="dt" sz="half" idx="10"/>
          </p:nvPr>
        </p:nvSpPr>
        <p:spPr/>
        <p:txBody>
          <a:bodyPr/>
          <a:lstStyle/>
          <a:p>
            <a:fld id="{2B7D20C7-1E6E-49F7-98D1-BA78FC3EBBA2}" type="datetimeFigureOut">
              <a:rPr lang="en-US" smtClean="0"/>
              <a:t>9/23/2024</a:t>
            </a:fld>
            <a:endParaRPr lang="en-US"/>
          </a:p>
        </p:txBody>
      </p:sp>
      <p:sp>
        <p:nvSpPr>
          <p:cNvPr id="6" name="Footer Placeholder 5">
            <a:extLst>
              <a:ext uri="{FF2B5EF4-FFF2-40B4-BE49-F238E27FC236}">
                <a16:creationId xmlns:a16="http://schemas.microsoft.com/office/drawing/2014/main" id="{571FDD58-2A51-B378-1896-C1979DD6FF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FDAE9-6FBB-DCC2-18C8-2F4DE82E86A9}"/>
              </a:ext>
            </a:extLst>
          </p:cNvPr>
          <p:cNvSpPr>
            <a:spLocks noGrp="1"/>
          </p:cNvSpPr>
          <p:nvPr>
            <p:ph type="sldNum" sz="quarter" idx="12"/>
          </p:nvPr>
        </p:nvSpPr>
        <p:spPr/>
        <p:txBody>
          <a:bodyPr/>
          <a:lstStyle/>
          <a:p>
            <a:fld id="{B57BACAE-09F4-4925-919F-4C55D176AC8B}" type="slidenum">
              <a:rPr lang="en-US" smtClean="0"/>
              <a:t>‹#›</a:t>
            </a:fld>
            <a:endParaRPr lang="en-US"/>
          </a:p>
        </p:txBody>
      </p:sp>
    </p:spTree>
    <p:extLst>
      <p:ext uri="{BB962C8B-B14F-4D97-AF65-F5344CB8AC3E}">
        <p14:creationId xmlns:p14="http://schemas.microsoft.com/office/powerpoint/2010/main" val="2639477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8E69-DE93-88C1-74A5-977BC04CB8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2560C4-DB09-F99F-3A1D-99FEB0536F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EB48C0-D6EF-2418-12BF-36E2110F20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7427CE-7880-6606-AC72-D4D137834A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B14689-1128-1239-DCA4-3054AABF2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BA6396-4898-454B-E580-5921F0E46928}"/>
              </a:ext>
            </a:extLst>
          </p:cNvPr>
          <p:cNvSpPr>
            <a:spLocks noGrp="1"/>
          </p:cNvSpPr>
          <p:nvPr>
            <p:ph type="dt" sz="half" idx="10"/>
          </p:nvPr>
        </p:nvSpPr>
        <p:spPr/>
        <p:txBody>
          <a:bodyPr/>
          <a:lstStyle/>
          <a:p>
            <a:fld id="{2B7D20C7-1E6E-49F7-98D1-BA78FC3EBBA2}" type="datetimeFigureOut">
              <a:rPr lang="en-US" smtClean="0"/>
              <a:t>9/23/2024</a:t>
            </a:fld>
            <a:endParaRPr lang="en-US"/>
          </a:p>
        </p:txBody>
      </p:sp>
      <p:sp>
        <p:nvSpPr>
          <p:cNvPr id="8" name="Footer Placeholder 7">
            <a:extLst>
              <a:ext uri="{FF2B5EF4-FFF2-40B4-BE49-F238E27FC236}">
                <a16:creationId xmlns:a16="http://schemas.microsoft.com/office/drawing/2014/main" id="{666D4E81-7B23-2195-C94C-5675112A01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A0B9CE-3AEC-D8EA-7327-4435549FF31B}"/>
              </a:ext>
            </a:extLst>
          </p:cNvPr>
          <p:cNvSpPr>
            <a:spLocks noGrp="1"/>
          </p:cNvSpPr>
          <p:nvPr>
            <p:ph type="sldNum" sz="quarter" idx="12"/>
          </p:nvPr>
        </p:nvSpPr>
        <p:spPr/>
        <p:txBody>
          <a:bodyPr/>
          <a:lstStyle/>
          <a:p>
            <a:fld id="{B57BACAE-09F4-4925-919F-4C55D176AC8B}" type="slidenum">
              <a:rPr lang="en-US" smtClean="0"/>
              <a:t>‹#›</a:t>
            </a:fld>
            <a:endParaRPr lang="en-US"/>
          </a:p>
        </p:txBody>
      </p:sp>
    </p:spTree>
    <p:extLst>
      <p:ext uri="{BB962C8B-B14F-4D97-AF65-F5344CB8AC3E}">
        <p14:creationId xmlns:p14="http://schemas.microsoft.com/office/powerpoint/2010/main" val="2924617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9BD3B-49A8-EA83-785F-AEB15044B9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C044D1-41C0-9225-8C89-326C2904DD08}"/>
              </a:ext>
            </a:extLst>
          </p:cNvPr>
          <p:cNvSpPr>
            <a:spLocks noGrp="1"/>
          </p:cNvSpPr>
          <p:nvPr>
            <p:ph type="dt" sz="half" idx="10"/>
          </p:nvPr>
        </p:nvSpPr>
        <p:spPr/>
        <p:txBody>
          <a:bodyPr/>
          <a:lstStyle/>
          <a:p>
            <a:fld id="{2B7D20C7-1E6E-49F7-98D1-BA78FC3EBBA2}" type="datetimeFigureOut">
              <a:rPr lang="en-US" smtClean="0"/>
              <a:t>9/23/2024</a:t>
            </a:fld>
            <a:endParaRPr lang="en-US"/>
          </a:p>
        </p:txBody>
      </p:sp>
      <p:sp>
        <p:nvSpPr>
          <p:cNvPr id="4" name="Footer Placeholder 3">
            <a:extLst>
              <a:ext uri="{FF2B5EF4-FFF2-40B4-BE49-F238E27FC236}">
                <a16:creationId xmlns:a16="http://schemas.microsoft.com/office/drawing/2014/main" id="{554E6C68-7F6F-37A0-B69F-C92C0E6F2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691317-CFBF-DE2C-35B9-29A32CE4F8D6}"/>
              </a:ext>
            </a:extLst>
          </p:cNvPr>
          <p:cNvSpPr>
            <a:spLocks noGrp="1"/>
          </p:cNvSpPr>
          <p:nvPr>
            <p:ph type="sldNum" sz="quarter" idx="12"/>
          </p:nvPr>
        </p:nvSpPr>
        <p:spPr/>
        <p:txBody>
          <a:bodyPr/>
          <a:lstStyle/>
          <a:p>
            <a:fld id="{B57BACAE-09F4-4925-919F-4C55D176AC8B}" type="slidenum">
              <a:rPr lang="en-US" smtClean="0"/>
              <a:t>‹#›</a:t>
            </a:fld>
            <a:endParaRPr lang="en-US"/>
          </a:p>
        </p:txBody>
      </p:sp>
    </p:spTree>
    <p:extLst>
      <p:ext uri="{BB962C8B-B14F-4D97-AF65-F5344CB8AC3E}">
        <p14:creationId xmlns:p14="http://schemas.microsoft.com/office/powerpoint/2010/main" val="3429489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0BE196-F343-0CF5-80A5-D347A50F0CA0}"/>
              </a:ext>
            </a:extLst>
          </p:cNvPr>
          <p:cNvSpPr>
            <a:spLocks noGrp="1"/>
          </p:cNvSpPr>
          <p:nvPr>
            <p:ph type="dt" sz="half" idx="10"/>
          </p:nvPr>
        </p:nvSpPr>
        <p:spPr/>
        <p:txBody>
          <a:bodyPr/>
          <a:lstStyle/>
          <a:p>
            <a:fld id="{2B7D20C7-1E6E-49F7-98D1-BA78FC3EBBA2}" type="datetimeFigureOut">
              <a:rPr lang="en-US" smtClean="0"/>
              <a:t>9/23/2024</a:t>
            </a:fld>
            <a:endParaRPr lang="en-US"/>
          </a:p>
        </p:txBody>
      </p:sp>
      <p:sp>
        <p:nvSpPr>
          <p:cNvPr id="3" name="Footer Placeholder 2">
            <a:extLst>
              <a:ext uri="{FF2B5EF4-FFF2-40B4-BE49-F238E27FC236}">
                <a16:creationId xmlns:a16="http://schemas.microsoft.com/office/drawing/2014/main" id="{21CF525D-5956-5145-5FA1-0312D9E12D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14EF6C-8C74-D8BC-1D24-1493880981DA}"/>
              </a:ext>
            </a:extLst>
          </p:cNvPr>
          <p:cNvSpPr>
            <a:spLocks noGrp="1"/>
          </p:cNvSpPr>
          <p:nvPr>
            <p:ph type="sldNum" sz="quarter" idx="12"/>
          </p:nvPr>
        </p:nvSpPr>
        <p:spPr/>
        <p:txBody>
          <a:bodyPr/>
          <a:lstStyle/>
          <a:p>
            <a:fld id="{B57BACAE-09F4-4925-919F-4C55D176AC8B}" type="slidenum">
              <a:rPr lang="en-US" smtClean="0"/>
              <a:t>‹#›</a:t>
            </a:fld>
            <a:endParaRPr lang="en-US"/>
          </a:p>
        </p:txBody>
      </p:sp>
    </p:spTree>
    <p:extLst>
      <p:ext uri="{BB962C8B-B14F-4D97-AF65-F5344CB8AC3E}">
        <p14:creationId xmlns:p14="http://schemas.microsoft.com/office/powerpoint/2010/main" val="2253857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51A28-3BC4-73D3-DECA-156AEED16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8B3C0E-2B53-A168-F987-0B519B6A4E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08279D-6862-A4E9-8C39-02DB4231D3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4899EC-6089-D92C-B675-9F67F427C19B}"/>
              </a:ext>
            </a:extLst>
          </p:cNvPr>
          <p:cNvSpPr>
            <a:spLocks noGrp="1"/>
          </p:cNvSpPr>
          <p:nvPr>
            <p:ph type="dt" sz="half" idx="10"/>
          </p:nvPr>
        </p:nvSpPr>
        <p:spPr/>
        <p:txBody>
          <a:bodyPr/>
          <a:lstStyle/>
          <a:p>
            <a:fld id="{2B7D20C7-1E6E-49F7-98D1-BA78FC3EBBA2}" type="datetimeFigureOut">
              <a:rPr lang="en-US" smtClean="0"/>
              <a:t>9/23/2024</a:t>
            </a:fld>
            <a:endParaRPr lang="en-US"/>
          </a:p>
        </p:txBody>
      </p:sp>
      <p:sp>
        <p:nvSpPr>
          <p:cNvPr id="6" name="Footer Placeholder 5">
            <a:extLst>
              <a:ext uri="{FF2B5EF4-FFF2-40B4-BE49-F238E27FC236}">
                <a16:creationId xmlns:a16="http://schemas.microsoft.com/office/drawing/2014/main" id="{ADF1A4D3-B676-AA29-1B26-ED301F1B97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EA376C-6A59-93BD-D94C-EC45F9BC3FB0}"/>
              </a:ext>
            </a:extLst>
          </p:cNvPr>
          <p:cNvSpPr>
            <a:spLocks noGrp="1"/>
          </p:cNvSpPr>
          <p:nvPr>
            <p:ph type="sldNum" sz="quarter" idx="12"/>
          </p:nvPr>
        </p:nvSpPr>
        <p:spPr/>
        <p:txBody>
          <a:bodyPr/>
          <a:lstStyle/>
          <a:p>
            <a:fld id="{B57BACAE-09F4-4925-919F-4C55D176AC8B}" type="slidenum">
              <a:rPr lang="en-US" smtClean="0"/>
              <a:t>‹#›</a:t>
            </a:fld>
            <a:endParaRPr lang="en-US"/>
          </a:p>
        </p:txBody>
      </p:sp>
    </p:spTree>
    <p:extLst>
      <p:ext uri="{BB962C8B-B14F-4D97-AF65-F5344CB8AC3E}">
        <p14:creationId xmlns:p14="http://schemas.microsoft.com/office/powerpoint/2010/main" val="290198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4E2939-F981-4361-81A9-534B2E8283F1}"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7EF97-B241-4972-ADAB-C078DFAA4680}" type="slidenum">
              <a:rPr lang="en-US" smtClean="0"/>
              <a:t>‹#›</a:t>
            </a:fld>
            <a:endParaRPr lang="en-US"/>
          </a:p>
        </p:txBody>
      </p:sp>
    </p:spTree>
    <p:extLst>
      <p:ext uri="{BB962C8B-B14F-4D97-AF65-F5344CB8AC3E}">
        <p14:creationId xmlns:p14="http://schemas.microsoft.com/office/powerpoint/2010/main" val="4089154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6F50-CBD1-252C-0851-20EAC399C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4AC773-8EC6-A186-F1DF-DAFA60F48B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4901A4-035E-F853-BD7A-60B752E3E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FF7A2-7A8C-CE4A-B60E-8EC828EF734B}"/>
              </a:ext>
            </a:extLst>
          </p:cNvPr>
          <p:cNvSpPr>
            <a:spLocks noGrp="1"/>
          </p:cNvSpPr>
          <p:nvPr>
            <p:ph type="dt" sz="half" idx="10"/>
          </p:nvPr>
        </p:nvSpPr>
        <p:spPr/>
        <p:txBody>
          <a:bodyPr/>
          <a:lstStyle/>
          <a:p>
            <a:fld id="{2B7D20C7-1E6E-49F7-98D1-BA78FC3EBBA2}" type="datetimeFigureOut">
              <a:rPr lang="en-US" smtClean="0"/>
              <a:t>9/23/2024</a:t>
            </a:fld>
            <a:endParaRPr lang="en-US"/>
          </a:p>
        </p:txBody>
      </p:sp>
      <p:sp>
        <p:nvSpPr>
          <p:cNvPr id="6" name="Footer Placeholder 5">
            <a:extLst>
              <a:ext uri="{FF2B5EF4-FFF2-40B4-BE49-F238E27FC236}">
                <a16:creationId xmlns:a16="http://schemas.microsoft.com/office/drawing/2014/main" id="{EFBC5295-1303-33C0-467E-62A29FBD87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A9CF42-541A-36A3-5E7C-D8BEF3897EED}"/>
              </a:ext>
            </a:extLst>
          </p:cNvPr>
          <p:cNvSpPr>
            <a:spLocks noGrp="1"/>
          </p:cNvSpPr>
          <p:nvPr>
            <p:ph type="sldNum" sz="quarter" idx="12"/>
          </p:nvPr>
        </p:nvSpPr>
        <p:spPr/>
        <p:txBody>
          <a:bodyPr/>
          <a:lstStyle/>
          <a:p>
            <a:fld id="{B57BACAE-09F4-4925-919F-4C55D176AC8B}" type="slidenum">
              <a:rPr lang="en-US" smtClean="0"/>
              <a:t>‹#›</a:t>
            </a:fld>
            <a:endParaRPr lang="en-US"/>
          </a:p>
        </p:txBody>
      </p:sp>
    </p:spTree>
    <p:extLst>
      <p:ext uri="{BB962C8B-B14F-4D97-AF65-F5344CB8AC3E}">
        <p14:creationId xmlns:p14="http://schemas.microsoft.com/office/powerpoint/2010/main" val="489535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DD22-4EF2-6C67-8B7D-45EDBDEB9A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629DFC-F805-BBA1-9ABB-2702893F53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C6254-2DDC-86B8-616C-64B6B6B2F96F}"/>
              </a:ext>
            </a:extLst>
          </p:cNvPr>
          <p:cNvSpPr>
            <a:spLocks noGrp="1"/>
          </p:cNvSpPr>
          <p:nvPr>
            <p:ph type="dt" sz="half" idx="10"/>
          </p:nvPr>
        </p:nvSpPr>
        <p:spPr/>
        <p:txBody>
          <a:bodyPr/>
          <a:lstStyle/>
          <a:p>
            <a:fld id="{2B7D20C7-1E6E-49F7-98D1-BA78FC3EBBA2}" type="datetimeFigureOut">
              <a:rPr lang="en-US" smtClean="0"/>
              <a:t>9/23/2024</a:t>
            </a:fld>
            <a:endParaRPr lang="en-US"/>
          </a:p>
        </p:txBody>
      </p:sp>
      <p:sp>
        <p:nvSpPr>
          <p:cNvPr id="5" name="Footer Placeholder 4">
            <a:extLst>
              <a:ext uri="{FF2B5EF4-FFF2-40B4-BE49-F238E27FC236}">
                <a16:creationId xmlns:a16="http://schemas.microsoft.com/office/drawing/2014/main" id="{32127C52-974E-A40C-AB30-2F3C0A8F8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F13EE4-5625-4D9A-CEEC-04939C40F91B}"/>
              </a:ext>
            </a:extLst>
          </p:cNvPr>
          <p:cNvSpPr>
            <a:spLocks noGrp="1"/>
          </p:cNvSpPr>
          <p:nvPr>
            <p:ph type="sldNum" sz="quarter" idx="12"/>
          </p:nvPr>
        </p:nvSpPr>
        <p:spPr/>
        <p:txBody>
          <a:bodyPr/>
          <a:lstStyle/>
          <a:p>
            <a:fld id="{B57BACAE-09F4-4925-919F-4C55D176AC8B}" type="slidenum">
              <a:rPr lang="en-US" smtClean="0"/>
              <a:t>‹#›</a:t>
            </a:fld>
            <a:endParaRPr lang="en-US"/>
          </a:p>
        </p:txBody>
      </p:sp>
    </p:spTree>
    <p:extLst>
      <p:ext uri="{BB962C8B-B14F-4D97-AF65-F5344CB8AC3E}">
        <p14:creationId xmlns:p14="http://schemas.microsoft.com/office/powerpoint/2010/main" val="293618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9F740F-57D6-3F70-3066-97D0EB6288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07B280-CA00-FF53-A841-17ABE46CD1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FC122-64B2-E40F-8655-60234015AC6A}"/>
              </a:ext>
            </a:extLst>
          </p:cNvPr>
          <p:cNvSpPr>
            <a:spLocks noGrp="1"/>
          </p:cNvSpPr>
          <p:nvPr>
            <p:ph type="dt" sz="half" idx="10"/>
          </p:nvPr>
        </p:nvSpPr>
        <p:spPr/>
        <p:txBody>
          <a:bodyPr/>
          <a:lstStyle/>
          <a:p>
            <a:fld id="{2B7D20C7-1E6E-49F7-98D1-BA78FC3EBBA2}" type="datetimeFigureOut">
              <a:rPr lang="en-US" smtClean="0"/>
              <a:t>9/23/2024</a:t>
            </a:fld>
            <a:endParaRPr lang="en-US"/>
          </a:p>
        </p:txBody>
      </p:sp>
      <p:sp>
        <p:nvSpPr>
          <p:cNvPr id="5" name="Footer Placeholder 4">
            <a:extLst>
              <a:ext uri="{FF2B5EF4-FFF2-40B4-BE49-F238E27FC236}">
                <a16:creationId xmlns:a16="http://schemas.microsoft.com/office/drawing/2014/main" id="{F599B101-7B74-9913-90F5-296698EC5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AC80B3-A05F-430D-3779-BF6C4BC0BBA9}"/>
              </a:ext>
            </a:extLst>
          </p:cNvPr>
          <p:cNvSpPr>
            <a:spLocks noGrp="1"/>
          </p:cNvSpPr>
          <p:nvPr>
            <p:ph type="sldNum" sz="quarter" idx="12"/>
          </p:nvPr>
        </p:nvSpPr>
        <p:spPr/>
        <p:txBody>
          <a:bodyPr/>
          <a:lstStyle/>
          <a:p>
            <a:fld id="{B57BACAE-09F4-4925-919F-4C55D176AC8B}" type="slidenum">
              <a:rPr lang="en-US" smtClean="0"/>
              <a:t>‹#›</a:t>
            </a:fld>
            <a:endParaRPr lang="en-US"/>
          </a:p>
        </p:txBody>
      </p:sp>
    </p:spTree>
    <p:extLst>
      <p:ext uri="{BB962C8B-B14F-4D97-AF65-F5344CB8AC3E}">
        <p14:creationId xmlns:p14="http://schemas.microsoft.com/office/powerpoint/2010/main" val="2532002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4E2939-F981-4361-81A9-534B2E8283F1}"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7EF97-B241-4972-ADAB-C078DFAA4680}" type="slidenum">
              <a:rPr lang="en-US" smtClean="0"/>
              <a:t>‹#›</a:t>
            </a:fld>
            <a:endParaRPr lang="en-US"/>
          </a:p>
        </p:txBody>
      </p:sp>
    </p:spTree>
    <p:extLst>
      <p:ext uri="{BB962C8B-B14F-4D97-AF65-F5344CB8AC3E}">
        <p14:creationId xmlns:p14="http://schemas.microsoft.com/office/powerpoint/2010/main" val="377601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4E2939-F981-4361-81A9-534B2E8283F1}"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7EF97-B241-4972-ADAB-C078DFAA4680}" type="slidenum">
              <a:rPr lang="en-US" smtClean="0"/>
              <a:t>‹#›</a:t>
            </a:fld>
            <a:endParaRPr lang="en-US"/>
          </a:p>
        </p:txBody>
      </p:sp>
    </p:spTree>
    <p:extLst>
      <p:ext uri="{BB962C8B-B14F-4D97-AF65-F5344CB8AC3E}">
        <p14:creationId xmlns:p14="http://schemas.microsoft.com/office/powerpoint/2010/main" val="122417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4E2939-F981-4361-81A9-534B2E8283F1}"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7EF97-B241-4972-ADAB-C078DFAA4680}" type="slidenum">
              <a:rPr lang="en-US" smtClean="0"/>
              <a:t>‹#›</a:t>
            </a:fld>
            <a:endParaRPr lang="en-US"/>
          </a:p>
        </p:txBody>
      </p:sp>
    </p:spTree>
    <p:extLst>
      <p:ext uri="{BB962C8B-B14F-4D97-AF65-F5344CB8AC3E}">
        <p14:creationId xmlns:p14="http://schemas.microsoft.com/office/powerpoint/2010/main" val="295715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4E2939-F981-4361-81A9-534B2E8283F1}" type="datetimeFigureOut">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7EF97-B241-4972-ADAB-C078DFAA4680}" type="slidenum">
              <a:rPr lang="en-US" smtClean="0"/>
              <a:t>‹#›</a:t>
            </a:fld>
            <a:endParaRPr lang="en-US"/>
          </a:p>
        </p:txBody>
      </p:sp>
    </p:spTree>
    <p:extLst>
      <p:ext uri="{BB962C8B-B14F-4D97-AF65-F5344CB8AC3E}">
        <p14:creationId xmlns:p14="http://schemas.microsoft.com/office/powerpoint/2010/main" val="270560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4E2939-F981-4361-81A9-534B2E8283F1}" type="datetimeFigureOut">
              <a:rPr lang="en-US" smtClean="0"/>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7EF97-B241-4972-ADAB-C078DFAA4680}" type="slidenum">
              <a:rPr lang="en-US" smtClean="0"/>
              <a:t>‹#›</a:t>
            </a:fld>
            <a:endParaRPr lang="en-US"/>
          </a:p>
        </p:txBody>
      </p:sp>
    </p:spTree>
    <p:extLst>
      <p:ext uri="{BB962C8B-B14F-4D97-AF65-F5344CB8AC3E}">
        <p14:creationId xmlns:p14="http://schemas.microsoft.com/office/powerpoint/2010/main" val="1307397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4E2939-F981-4361-81A9-534B2E8283F1}"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7EF97-B241-4972-ADAB-C078DFAA4680}" type="slidenum">
              <a:rPr lang="en-US" smtClean="0"/>
              <a:t>‹#›</a:t>
            </a:fld>
            <a:endParaRPr lang="en-US"/>
          </a:p>
        </p:txBody>
      </p:sp>
    </p:spTree>
    <p:extLst>
      <p:ext uri="{BB962C8B-B14F-4D97-AF65-F5344CB8AC3E}">
        <p14:creationId xmlns:p14="http://schemas.microsoft.com/office/powerpoint/2010/main" val="1421143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4E2939-F981-4361-81A9-534B2E8283F1}"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7EF97-B241-4972-ADAB-C078DFAA4680}" type="slidenum">
              <a:rPr lang="en-US" smtClean="0"/>
              <a:t>‹#›</a:t>
            </a:fld>
            <a:endParaRPr lang="en-US"/>
          </a:p>
        </p:txBody>
      </p:sp>
    </p:spTree>
    <p:extLst>
      <p:ext uri="{BB962C8B-B14F-4D97-AF65-F5344CB8AC3E}">
        <p14:creationId xmlns:p14="http://schemas.microsoft.com/office/powerpoint/2010/main" val="3823665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E2939-F981-4361-81A9-534B2E8283F1}" type="datetimeFigureOut">
              <a:rPr lang="en-US" smtClean="0"/>
              <a:t>9/23/2024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7EF97-B241-4972-ADAB-C078DFAA4680}" type="slidenum">
              <a:rPr lang="en-US" smtClean="0"/>
              <a:t>‹#›</a:t>
            </a:fld>
            <a:endParaRPr lang="en-US"/>
          </a:p>
        </p:txBody>
      </p:sp>
    </p:spTree>
    <p:extLst>
      <p:ext uri="{BB962C8B-B14F-4D97-AF65-F5344CB8AC3E}">
        <p14:creationId xmlns:p14="http://schemas.microsoft.com/office/powerpoint/2010/main" val="8918628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5F78CF-90DF-FD68-5790-44EADE788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B5461F-42F3-E8F4-94A4-3CAE28763F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F0953-8608-36CA-0F69-91C2F1F3E2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D20C7-1E6E-49F7-98D1-BA78FC3EBBA2}" type="datetimeFigureOut">
              <a:rPr lang="en-US" smtClean="0"/>
              <a:t>9/23/2024</a:t>
            </a:fld>
            <a:endParaRPr lang="en-US"/>
          </a:p>
        </p:txBody>
      </p:sp>
      <p:sp>
        <p:nvSpPr>
          <p:cNvPr id="5" name="Footer Placeholder 4">
            <a:extLst>
              <a:ext uri="{FF2B5EF4-FFF2-40B4-BE49-F238E27FC236}">
                <a16:creationId xmlns:a16="http://schemas.microsoft.com/office/drawing/2014/main" id="{CD63BC4C-BA58-8D41-D175-2826A3CD5B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B6B787-BEA5-4997-1475-15506282C6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BACAE-09F4-4925-919F-4C55D176AC8B}" type="slidenum">
              <a:rPr lang="en-US" smtClean="0"/>
              <a:t>‹#›</a:t>
            </a:fld>
            <a:endParaRPr lang="en-US"/>
          </a:p>
        </p:txBody>
      </p:sp>
    </p:spTree>
    <p:extLst>
      <p:ext uri="{BB962C8B-B14F-4D97-AF65-F5344CB8AC3E}">
        <p14:creationId xmlns:p14="http://schemas.microsoft.com/office/powerpoint/2010/main" val="27379876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theretiringsort.com/2012/04/12/responsible-family-member-handle-with-car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heartlight.org/articles/201501/20150117_safeplace.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jamesbreiner.com/smart-money-is-betting-on-local-trustworthy-new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nationalvoices.org.uk/wellbeing-our-way/abou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pxhere.com/en/photo/1435903" TargetMode="External"/><Relationship Id="rId5" Type="http://schemas.openxmlformats.org/officeDocument/2006/relationships/image" Target="../media/image11.jpeg"/><Relationship Id="rId4" Type="http://schemas.openxmlformats.org/officeDocument/2006/relationships/hyperlink" Target="http://www.phacient.com/three-great-free-tools-three-cool-collaboration-tactic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hotos/153278281@N07/25426152407/" TargetMode="External"/><Relationship Id="rId3" Type="http://schemas.openxmlformats.org/officeDocument/2006/relationships/image" Target="../media/image12.1"/><Relationship Id="rId7"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pictofigo.com/image-detail/15433/Empower" TargetMode="External"/><Relationship Id="rId5" Type="http://schemas.openxmlformats.org/officeDocument/2006/relationships/image" Target="../media/image13.png"/><Relationship Id="rId4" Type="http://schemas.openxmlformats.org/officeDocument/2006/relationships/hyperlink" Target="https://www.rawpixel.com/image/306599/premium-illustration-image-fist-closed-fist-digital-print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fundamatics.net/from-the-beehive-21/"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6syEFO4OSFU?feature=oembed" TargetMode="Externa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flickr.com/photos/mynameisharsha/583281599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ixabay.com/es/lupa-ojo-lente-ver-vista-ampliada-227508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technofaq.org/posts/2015/10/6-different-ways-of-dealing-with-diffuse-and-angry-customers-in-a-bpo-industry/"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wRjP9NdwIz4?feature=oembed" TargetMode="Externa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pexels.com/id-id/foto/orang-orang-laki-laki-pinggir-jalan-paramedis-6519870/" TargetMode="External"/><Relationship Id="rId5" Type="http://schemas.openxmlformats.org/officeDocument/2006/relationships/image" Target="../media/image21.jpeg"/><Relationship Id="rId4" Type="http://schemas.openxmlformats.org/officeDocument/2006/relationships/hyperlink" Target="https://it.umn.edu/services-technologies/good-practices/foster-student-success-learning-online"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ideo" Target="https://www.youtube.com/embed/KoqaUANGvpA?feature=oembed" TargetMode="Externa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jeknetwork.typepad.com/networking/2011/01/stop-listening-to-your-asian-parents.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elderkid/1756282587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hyperlink" Target="https://en.wikipedia.org/wiki/Frederick_Douglass" TargetMode="External"/><Relationship Id="rId5" Type="http://schemas.openxmlformats.org/officeDocument/2006/relationships/image" Target="../media/image27.jpg"/><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hyperlink" Target="https://creativecommons.org/licenses/by/3.0/"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flickr.com/photos/arturoav/562923769/" TargetMode="External"/><Relationship Id="rId5" Type="http://schemas.openxmlformats.org/officeDocument/2006/relationships/image" Target="../media/image29.jpg"/><Relationship Id="rId4" Type="http://schemas.openxmlformats.org/officeDocument/2006/relationships/hyperlink" Target="https://www.flickr.com/photos/kellyshort6/792008393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hyperlink" Target="https://www.pexels.com/photo/after-the-rain-cherry-blossom-cherry-blossoms-japan-148389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flickr.com/photos/badwsky/222634139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flickr.com/photos/okinawa-soba/2724476878" TargetMode="External"/><Relationship Id="rId5" Type="http://schemas.openxmlformats.org/officeDocument/2006/relationships/image" Target="../media/image34.jpg"/><Relationship Id="rId4" Type="http://schemas.openxmlformats.org/officeDocument/2006/relationships/hyperlink" Target="https://www.pexels.com/photo/focused-african-american-businessman-in-suit-on-stairway-4605884/"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AvB0q3mg4sQ?feature=oembed" TargetMode="Externa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openoregon.pressbooks.pub/humanservices/chapter/oppression-and-powe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hyperlink" Target="https://creativecommons.org/licenses/by/3.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healinglandscapes.org/designers/" TargetMode="External"/><Relationship Id="rId5" Type="http://schemas.openxmlformats.org/officeDocument/2006/relationships/image" Target="../media/image38.jpg"/><Relationship Id="rId4" Type="http://schemas.openxmlformats.org/officeDocument/2006/relationships/hyperlink" Target="https://commons.wikimedia.org/wiki/Category:Nadine_Burke_Harri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gmfreescotland.blogspot.com/2016/05/gm-and-tadpoles-dont-mix.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opentextbc.ca/biology/part/chapter-18-the-endocrine-syste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www.forestryimages.org/browse/detail.cfm?imgnum=145306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www.deviantart.com/pheonixxfoxx/art/Seto-Kaiba-8995185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https://chronicillnesstraumastudies.com/ace-fact-shee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acesconnection.com/blog/ace-fact-sheet-to-give-your-doctors-patients-and-beyond-free-download?reply=47545892089099519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pixabay.com/es/lupa-ojo-lente-ver-vista-ampliada-227508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openclipart.org/detail/268132/ages-silouhett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commons.wikimedia.org/wiki/File:Maslow's_Hierarchy_of_Needs2.sv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hyperlink" Target="https://paleeldaclil.blogspot.com/2019/12/seeking-safety.html" TargetMode="External"/><Relationship Id="rId5" Type="http://schemas.openxmlformats.org/officeDocument/2006/relationships/image" Target="../media/image49.PNG"/><Relationship Id="rId4" Type="http://schemas.openxmlformats.org/officeDocument/2006/relationships/hyperlink" Target="https://pixabay.com/en/eyes-beauty-girl-ace-portrait-126628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s://www.publicdomainpictures.net/en/view-image.php?image=293796&amp;picture=little-girl-walking-in-wood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frontiersin.org/articles/10.3389/fncel.2015.00040/full" TargetMode="Externa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2.jpeg"/><Relationship Id="rId7" Type="http://schemas.openxmlformats.org/officeDocument/2006/relationships/diagramQuickStyle" Target="../diagrams/quickStyle4.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53.png"/><Relationship Id="rId9" Type="http://schemas.microsoft.com/office/2007/relationships/diagramDrawing" Target="../diagrams/drawing4.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55.png"/><Relationship Id="rId4" Type="http://schemas.openxmlformats.org/officeDocument/2006/relationships/hyperlink" Target="https://www.flickr.com/photos/taedc/26679671573" TargetMode="Externa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irandaily.ir/News/275037.html" TargetMode="External"/><Relationship Id="rId5" Type="http://schemas.openxmlformats.org/officeDocument/2006/relationships/image" Target="../media/image57.jpg"/><Relationship Id="rId4" Type="http://schemas.openxmlformats.org/officeDocument/2006/relationships/hyperlink" Target="https://www.rawpixel.com/image/259801/premium-photo-image-medical-care-diagnos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www.youthvoices.live/gun-violence-protest-poem/" TargetMode="External"/><Relationship Id="rId3" Type="http://schemas.openxmlformats.org/officeDocument/2006/relationships/image" Target="../media/image70.jpg"/><Relationship Id="rId7" Type="http://schemas.openxmlformats.org/officeDocument/2006/relationships/image" Target="../media/image72.jp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hyperlink" Target="https://expertfightingtips.com/en/bullying/" TargetMode="External"/><Relationship Id="rId5" Type="http://schemas.openxmlformats.org/officeDocument/2006/relationships/image" Target="../media/image71.jpg"/><Relationship Id="rId4" Type="http://schemas.openxmlformats.org/officeDocument/2006/relationships/hyperlink" Target="https://enciclopediaonline.com/es/desastre-natural/"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ideo" Target="https://www.youtube.com/embed/5eiiioeexIA?start=270&amp;feature=oembed" TargetMode="Externa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ideo" Target="https://www.youtube.com/embed/urU-a_FsS5Y?feature=oembed" TargetMode="External"/><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lepotica.rs/svastara/5-saveta-koji-ce-vam-olaksati-svakodnevnicu/attachment/a-frustrated-and-angry-woman-is-screaming-out-loud-and-pulling-her-hair-j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quotewit.blogspot.com/2014/01/anger-quotes.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bloominglovely.blogspot.com/2013_06_01_archive.html"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commons.wikimedia.org/wiki/File:Colourful_shopping_carts.jpg" TargetMode="External"/><Relationship Id="rId5" Type="http://schemas.openxmlformats.org/officeDocument/2006/relationships/image" Target="../media/image79.jpg"/><Relationship Id="rId4" Type="http://schemas.openxmlformats.org/officeDocument/2006/relationships/hyperlink" Target="https://www.flickr.com/photos/jeepersmedia/14807524610"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courses.lumenlearning.com/introductiontocommunication/chapter/differences-between-verbal-and-nonverbal-communication/"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hyperlink" Target="https://www.flickr.com/photos/bcrofts2/5442891181/"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2.jpg"/><Relationship Id="rId7" Type="http://schemas.openxmlformats.org/officeDocument/2006/relationships/image" Target="../media/image84.jpeg"/><Relationship Id="rId12" Type="http://schemas.openxmlformats.org/officeDocument/2006/relationships/hyperlink" Target="https://creativecommons.org/licenses/by-nc-sa/3.0/"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hyperlink" Target="https://arkansasgopwing.blogspot.com/2016/10/everysecondcounts-for-first-responders.html" TargetMode="External"/><Relationship Id="rId11" Type="http://schemas.openxmlformats.org/officeDocument/2006/relationships/hyperlink" Target="https://transgriot.blogspot.com/2010/12/tlcs-police-women-of-dallas.html" TargetMode="External"/><Relationship Id="rId5" Type="http://schemas.openxmlformats.org/officeDocument/2006/relationships/image" Target="../media/image83.jpg"/><Relationship Id="rId10" Type="http://schemas.openxmlformats.org/officeDocument/2006/relationships/image" Target="../media/image86.jpg"/><Relationship Id="rId4" Type="http://schemas.openxmlformats.org/officeDocument/2006/relationships/hyperlink" Target="https://commons.wikimedia.org/wiki/File:FEMA_-_38592_-_FEMA_PIO_speaking_with_the_Spanish_Language_Station_in_Texas.jpg" TargetMode="External"/><Relationship Id="rId9" Type="http://schemas.openxmlformats.org/officeDocument/2006/relationships/hyperlink" Target="https://pursuit.unimelb.edu.au/articles/how-could-mental-health-peer-support-workers-improve-emergency-department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theecologist.org/2015/jul/24/green-growth-or-steady-state-rival-visions-green-economy"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hyperlink" Target="https://plants.swtexture.com/2014/03/philodendron.html"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hyperlink" Target="https://leadershipfreak.blog/page/30/"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ideo" Target="https://www.youtube.com/embed/-876Zw-NA94?feature=oembed" TargetMode="External"/><Relationship Id="rId4" Type="http://schemas.openxmlformats.org/officeDocument/2006/relationships/image" Target="../media/image96.jpeg"/></Relationships>
</file>

<file path=ppt/slides/_rels/slide7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lans-soapbox.com/2014/10/28/ffrp-attitude-matters/" TargetMode="External"/><Relationship Id="rId5" Type="http://schemas.openxmlformats.org/officeDocument/2006/relationships/image" Target="../media/image98.png"/><Relationship Id="rId4" Type="http://schemas.openxmlformats.org/officeDocument/2006/relationships/hyperlink" Target="https://gsouto-digitalteacher.blogspot.com/2018/04/schools-celebrating-maya-angelou.html"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choosehelp.co.uk/topics/anxiety/the-physical-signs-of-chronic-stre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CA9561-566D-50F4-4BA3-D14392A42501}"/>
              </a:ext>
            </a:extLst>
          </p:cNvPr>
          <p:cNvSpPr>
            <a:spLocks noGrp="1"/>
          </p:cNvSpPr>
          <p:nvPr>
            <p:ph type="ctrTitle"/>
          </p:nvPr>
        </p:nvSpPr>
        <p:spPr>
          <a:xfrm>
            <a:off x="1524003" y="1999615"/>
            <a:ext cx="9144000" cy="2764028"/>
          </a:xfrm>
        </p:spPr>
        <p:txBody>
          <a:bodyPr anchor="ctr">
            <a:normAutofit/>
          </a:bodyPr>
          <a:lstStyle/>
          <a:p>
            <a:r>
              <a:rPr lang="en-US" sz="7200">
                <a:latin typeface="Maiandra GD" panose="020E0502030308020204" pitchFamily="34" charset="0"/>
              </a:rPr>
              <a:t>A Trauma-Informed Approach</a:t>
            </a:r>
          </a:p>
        </p:txBody>
      </p:sp>
      <p:sp>
        <p:nvSpPr>
          <p:cNvPr id="3" name="Subtitle 2">
            <a:extLst>
              <a:ext uri="{FF2B5EF4-FFF2-40B4-BE49-F238E27FC236}">
                <a16:creationId xmlns:a16="http://schemas.microsoft.com/office/drawing/2014/main" id="{750DADDD-126E-7152-CFCD-B0414A17D79F}"/>
              </a:ext>
            </a:extLst>
          </p:cNvPr>
          <p:cNvSpPr>
            <a:spLocks noGrp="1"/>
          </p:cNvSpPr>
          <p:nvPr>
            <p:ph type="subTitle" idx="1"/>
          </p:nvPr>
        </p:nvSpPr>
        <p:spPr>
          <a:xfrm>
            <a:off x="1121664" y="5645206"/>
            <a:ext cx="9948672" cy="929638"/>
          </a:xfrm>
        </p:spPr>
        <p:txBody>
          <a:bodyPr anchor="ctr">
            <a:normAutofit fontScale="92500" lnSpcReduction="10000"/>
          </a:bodyPr>
          <a:lstStyle/>
          <a:p>
            <a:r>
              <a:rPr lang="en-US" sz="2800" dirty="0"/>
              <a:t>Gary Rukin, MA, MS, LPC</a:t>
            </a:r>
          </a:p>
          <a:p>
            <a:r>
              <a:rPr lang="en-US" sz="2800" dirty="0"/>
              <a:t>Trauma-Informed Coordinator, McHenry County Mental Health Board</a:t>
            </a:r>
          </a:p>
        </p:txBody>
      </p:sp>
      <p:sp>
        <p:nvSpPr>
          <p:cNvPr id="9"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2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6107-3A2A-402D-72E8-A960FBD68AFF}"/>
              </a:ext>
            </a:extLst>
          </p:cNvPr>
          <p:cNvSpPr>
            <a:spLocks noGrp="1"/>
          </p:cNvSpPr>
          <p:nvPr>
            <p:ph type="title"/>
          </p:nvPr>
        </p:nvSpPr>
        <p:spPr>
          <a:xfrm>
            <a:off x="5201510" y="329184"/>
            <a:ext cx="6251110" cy="1783080"/>
          </a:xfrm>
        </p:spPr>
        <p:txBody>
          <a:bodyPr anchor="b">
            <a:normAutofit/>
          </a:bodyPr>
          <a:lstStyle/>
          <a:p>
            <a:r>
              <a:rPr lang="en-US" sz="5400" dirty="0">
                <a:latin typeface="Maiandra GD" panose="020E0502030308020204" pitchFamily="34" charset="0"/>
              </a:rPr>
              <a:t>A Trauma-Informed Approach</a:t>
            </a:r>
          </a:p>
        </p:txBody>
      </p:sp>
      <p:pic>
        <p:nvPicPr>
          <p:cNvPr id="5" name="Picture 4" descr="A picture containing indoor, person, hand&#10;&#10;Description automatically generated">
            <a:extLst>
              <a:ext uri="{FF2B5EF4-FFF2-40B4-BE49-F238E27FC236}">
                <a16:creationId xmlns:a16="http://schemas.microsoft.com/office/drawing/2014/main" id="{558A0298-8CF6-295D-227C-73524F1EFD4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636" r="752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593E5958-AEFE-ECD9-34CB-151743618384}"/>
              </a:ext>
            </a:extLst>
          </p:cNvPr>
          <p:cNvSpPr>
            <a:spLocks noGrp="1"/>
          </p:cNvSpPr>
          <p:nvPr>
            <p:ph idx="1"/>
          </p:nvPr>
        </p:nvSpPr>
        <p:spPr>
          <a:xfrm>
            <a:off x="5201509" y="2658498"/>
            <a:ext cx="6509227" cy="3822192"/>
          </a:xfrm>
        </p:spPr>
        <p:txBody>
          <a:bodyPr>
            <a:noAutofit/>
          </a:bodyPr>
          <a:lstStyle/>
          <a:p>
            <a:pPr>
              <a:lnSpc>
                <a:spcPct val="100000"/>
              </a:lnSpc>
              <a:spcAft>
                <a:spcPts val="600"/>
              </a:spcAft>
            </a:pPr>
            <a:r>
              <a:rPr lang="en-US" sz="3000" dirty="0">
                <a:latin typeface="Maiandra GD" panose="020E0502030308020204" pitchFamily="34" charset="0"/>
              </a:rPr>
              <a:t>Aims to avoid re-victimization</a:t>
            </a:r>
          </a:p>
          <a:p>
            <a:pPr>
              <a:lnSpc>
                <a:spcPct val="100000"/>
              </a:lnSpc>
              <a:spcAft>
                <a:spcPts val="600"/>
              </a:spcAft>
            </a:pPr>
            <a:r>
              <a:rPr lang="en-US" sz="3000" dirty="0">
                <a:latin typeface="Maiandra GD" panose="020E0502030308020204" pitchFamily="34" charset="0"/>
              </a:rPr>
              <a:t>Appreciates that problem behaviors may be attempts to cope</a:t>
            </a:r>
          </a:p>
          <a:p>
            <a:pPr>
              <a:lnSpc>
                <a:spcPct val="100000"/>
              </a:lnSpc>
              <a:spcAft>
                <a:spcPts val="600"/>
              </a:spcAft>
            </a:pPr>
            <a:r>
              <a:rPr lang="en-US" sz="3000" dirty="0">
                <a:latin typeface="Maiandra GD" panose="020E0502030308020204" pitchFamily="34" charset="0"/>
              </a:rPr>
              <a:t>Strives to maximize choices for the survivor and control over their own healing process</a:t>
            </a:r>
          </a:p>
          <a:p>
            <a:pPr>
              <a:lnSpc>
                <a:spcPct val="100000"/>
              </a:lnSpc>
              <a:spcAft>
                <a:spcPts val="600"/>
              </a:spcAft>
            </a:pPr>
            <a:r>
              <a:rPr lang="en-US" sz="3000" dirty="0">
                <a:latin typeface="Maiandra GD" panose="020E0502030308020204" pitchFamily="34" charset="0"/>
              </a:rPr>
              <a:t>Seeks to be culturally competent</a:t>
            </a:r>
          </a:p>
        </p:txBody>
      </p:sp>
    </p:spTree>
    <p:extLst>
      <p:ext uri="{BB962C8B-B14F-4D97-AF65-F5344CB8AC3E}">
        <p14:creationId xmlns:p14="http://schemas.microsoft.com/office/powerpoint/2010/main" val="71004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0D225-7F05-2B36-370E-1F04976767F7}"/>
              </a:ext>
            </a:extLst>
          </p:cNvPr>
          <p:cNvSpPr>
            <a:spLocks noGrp="1"/>
          </p:cNvSpPr>
          <p:nvPr>
            <p:ph type="title"/>
          </p:nvPr>
        </p:nvSpPr>
        <p:spPr>
          <a:xfrm>
            <a:off x="699713" y="248038"/>
            <a:ext cx="7281234" cy="1159200"/>
          </a:xfrm>
        </p:spPr>
        <p:txBody>
          <a:bodyPr vert="horz" lIns="91440" tIns="45720" rIns="91440" bIns="45720" rtlCol="0" anchor="ctr">
            <a:normAutofit fontScale="90000"/>
          </a:bodyPr>
          <a:lstStyle/>
          <a:p>
            <a:r>
              <a:rPr lang="en-US" sz="3400" kern="1200" dirty="0">
                <a:solidFill>
                  <a:srgbClr val="FFFFFF"/>
                </a:solidFill>
                <a:latin typeface="+mj-lt"/>
                <a:ea typeface="+mj-ea"/>
                <a:cs typeface="+mj-cs"/>
              </a:rPr>
              <a:t>                     </a:t>
            </a:r>
            <a:r>
              <a:rPr lang="en-US" sz="3400" kern="1200" dirty="0">
                <a:solidFill>
                  <a:srgbClr val="FFFFFF"/>
                </a:solidFill>
                <a:latin typeface="Maiandra GD" panose="020E0502030308020204" pitchFamily="34" charset="0"/>
              </a:rPr>
              <a:t>SAMHSA/CDC </a:t>
            </a:r>
            <a:br>
              <a:rPr lang="en-US" sz="3400" kern="1200" dirty="0">
                <a:solidFill>
                  <a:srgbClr val="FFFFFF"/>
                </a:solidFill>
                <a:latin typeface="Maiandra GD" panose="020E0502030308020204" pitchFamily="34" charset="0"/>
              </a:rPr>
            </a:br>
            <a:r>
              <a:rPr lang="en-US" sz="3400" kern="1200" dirty="0">
                <a:solidFill>
                  <a:srgbClr val="FFFFFF"/>
                </a:solidFill>
                <a:latin typeface="Maiandra GD" panose="020E0502030308020204" pitchFamily="34" charset="0"/>
              </a:rPr>
              <a:t>Six Principles of Trauma-Informed Care </a:t>
            </a:r>
          </a:p>
        </p:txBody>
      </p:sp>
      <p:pic>
        <p:nvPicPr>
          <p:cNvPr id="4" name="Picture 3">
            <a:extLst>
              <a:ext uri="{FF2B5EF4-FFF2-40B4-BE49-F238E27FC236}">
                <a16:creationId xmlns:a16="http://schemas.microsoft.com/office/drawing/2014/main" id="{A0D8B59E-98F8-4548-9F1F-4B476969B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69462" y="1567707"/>
            <a:ext cx="10000315" cy="5300167"/>
          </a:xfrm>
          <a:prstGeom prst="rect">
            <a:avLst/>
          </a:prstGeom>
          <a:noFill/>
        </p:spPr>
      </p:pic>
    </p:spTree>
    <p:extLst>
      <p:ext uri="{BB962C8B-B14F-4D97-AF65-F5344CB8AC3E}">
        <p14:creationId xmlns:p14="http://schemas.microsoft.com/office/powerpoint/2010/main" val="3996044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10D225-7F05-2B36-370E-1F04976767F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kern="1200" dirty="0">
                <a:solidFill>
                  <a:srgbClr val="FFFFFF"/>
                </a:solidFill>
                <a:latin typeface="+mj-lt"/>
                <a:ea typeface="+mj-ea"/>
                <a:cs typeface="+mj-cs"/>
              </a:rPr>
              <a:t>                     SAMHSA/CDC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Six Principles of Trauma-Informed Care </a:t>
            </a:r>
          </a:p>
        </p:txBody>
      </p:sp>
      <p:sp>
        <p:nvSpPr>
          <p:cNvPr id="3" name="TextBox 2">
            <a:extLst>
              <a:ext uri="{FF2B5EF4-FFF2-40B4-BE49-F238E27FC236}">
                <a16:creationId xmlns:a16="http://schemas.microsoft.com/office/drawing/2014/main" id="{FFCA0F94-5D18-335C-CB82-F6167EE6045D}"/>
              </a:ext>
            </a:extLst>
          </p:cNvPr>
          <p:cNvSpPr txBox="1"/>
          <p:nvPr/>
        </p:nvSpPr>
        <p:spPr>
          <a:xfrm>
            <a:off x="8253663" y="248038"/>
            <a:ext cx="3785937" cy="1015663"/>
          </a:xfrm>
          <a:prstGeom prst="rect">
            <a:avLst/>
          </a:prstGeom>
          <a:noFill/>
        </p:spPr>
        <p:txBody>
          <a:bodyPr wrap="square" rtlCol="0">
            <a:spAutoFit/>
          </a:bodyPr>
          <a:lstStyle/>
          <a:p>
            <a:pPr algn="ctr"/>
            <a:r>
              <a:rPr lang="en-US" sz="6000" dirty="0">
                <a:solidFill>
                  <a:schemeClr val="bg1"/>
                </a:solidFill>
                <a:latin typeface="Maiandra GD" panose="020E0502030308020204" pitchFamily="34" charset="0"/>
              </a:rPr>
              <a:t>SAFETY</a:t>
            </a:r>
          </a:p>
        </p:txBody>
      </p:sp>
      <p:sp>
        <p:nvSpPr>
          <p:cNvPr id="6" name="TextBox 5">
            <a:extLst>
              <a:ext uri="{FF2B5EF4-FFF2-40B4-BE49-F238E27FC236}">
                <a16:creationId xmlns:a16="http://schemas.microsoft.com/office/drawing/2014/main" id="{304E57DE-0188-CA17-B0F1-17EEEA3D1386}"/>
              </a:ext>
            </a:extLst>
          </p:cNvPr>
          <p:cNvSpPr txBox="1"/>
          <p:nvPr/>
        </p:nvSpPr>
        <p:spPr>
          <a:xfrm>
            <a:off x="489284" y="1789293"/>
            <a:ext cx="11093116" cy="2400657"/>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800" dirty="0">
                <a:latin typeface="Maiandra GD" panose="020E0502030308020204" pitchFamily="34" charset="0"/>
              </a:rPr>
              <a:t>Throughout the organization, staff and the people they serve, whether children or adults, feel physically and psychologically safe. </a:t>
            </a:r>
          </a:p>
          <a:p>
            <a:pPr marL="285750" indent="-285750">
              <a:spcAft>
                <a:spcPts val="600"/>
              </a:spcAft>
              <a:buFont typeface="Arial" panose="020B0604020202020204" pitchFamily="34" charset="0"/>
              <a:buChar char="•"/>
            </a:pPr>
            <a:r>
              <a:rPr lang="en-US" sz="2800" dirty="0">
                <a:latin typeface="Maiandra GD" panose="020E0502030308020204" pitchFamily="34" charset="0"/>
              </a:rPr>
              <a:t>The physical setting is safe and interpersonal interactions promote a sense of safety. </a:t>
            </a:r>
          </a:p>
          <a:p>
            <a:pPr marL="285750" indent="-285750">
              <a:spcAft>
                <a:spcPts val="600"/>
              </a:spcAft>
              <a:buFont typeface="Arial" panose="020B0604020202020204" pitchFamily="34" charset="0"/>
              <a:buChar char="•"/>
            </a:pPr>
            <a:r>
              <a:rPr lang="en-US" sz="2800" dirty="0">
                <a:latin typeface="Maiandra GD" panose="020E0502030308020204" pitchFamily="34" charset="0"/>
              </a:rPr>
              <a:t>Understanding safety as defined by those served is a high priority. </a:t>
            </a:r>
          </a:p>
        </p:txBody>
      </p:sp>
      <p:pic>
        <p:nvPicPr>
          <p:cNvPr id="8" name="Picture 7" descr="A yellow sign with black text&#10;&#10;Description automatically generated">
            <a:extLst>
              <a:ext uri="{FF2B5EF4-FFF2-40B4-BE49-F238E27FC236}">
                <a16:creationId xmlns:a16="http://schemas.microsoft.com/office/drawing/2014/main" id="{9F44DAE3-577A-47F0-69A2-65D082C5CF2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42090" y="4317479"/>
            <a:ext cx="4536644" cy="2540521"/>
          </a:xfrm>
          <a:prstGeom prst="rect">
            <a:avLst/>
          </a:prstGeom>
        </p:spPr>
      </p:pic>
    </p:spTree>
    <p:extLst>
      <p:ext uri="{BB962C8B-B14F-4D97-AF65-F5344CB8AC3E}">
        <p14:creationId xmlns:p14="http://schemas.microsoft.com/office/powerpoint/2010/main" val="3198521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10D225-7F05-2B36-370E-1F04976767F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kern="1200" dirty="0">
                <a:solidFill>
                  <a:srgbClr val="FFFFFF"/>
                </a:solidFill>
                <a:latin typeface="+mj-lt"/>
                <a:ea typeface="+mj-ea"/>
                <a:cs typeface="+mj-cs"/>
              </a:rPr>
              <a:t>                     SAMHSA/CDC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Six Principles of Trauma-Informed Care </a:t>
            </a:r>
          </a:p>
        </p:txBody>
      </p:sp>
      <p:sp>
        <p:nvSpPr>
          <p:cNvPr id="3" name="TextBox 2">
            <a:extLst>
              <a:ext uri="{FF2B5EF4-FFF2-40B4-BE49-F238E27FC236}">
                <a16:creationId xmlns:a16="http://schemas.microsoft.com/office/drawing/2014/main" id="{FFCA0F94-5D18-335C-CB82-F6167EE6045D}"/>
              </a:ext>
            </a:extLst>
          </p:cNvPr>
          <p:cNvSpPr txBox="1"/>
          <p:nvPr/>
        </p:nvSpPr>
        <p:spPr>
          <a:xfrm>
            <a:off x="8253663" y="248038"/>
            <a:ext cx="378593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Maiandra GD" panose="020E0502030308020204" pitchFamily="34" charset="0"/>
                <a:ea typeface="+mn-ea"/>
                <a:cs typeface="+mn-cs"/>
              </a:rPr>
              <a:t>Trustworthy &amp; Transparency</a:t>
            </a:r>
          </a:p>
        </p:txBody>
      </p:sp>
      <p:sp>
        <p:nvSpPr>
          <p:cNvPr id="6" name="TextBox 5">
            <a:extLst>
              <a:ext uri="{FF2B5EF4-FFF2-40B4-BE49-F238E27FC236}">
                <a16:creationId xmlns:a16="http://schemas.microsoft.com/office/drawing/2014/main" id="{304E57DE-0188-CA17-B0F1-17EEEA3D1386}"/>
              </a:ext>
            </a:extLst>
          </p:cNvPr>
          <p:cNvSpPr txBox="1"/>
          <p:nvPr/>
        </p:nvSpPr>
        <p:spPr>
          <a:xfrm>
            <a:off x="489284" y="1829398"/>
            <a:ext cx="11093116" cy="232371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We build and maintain trust with people served by our organization and their family members, among staff and leadership, and with all other stakeholders and partners.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We have a culture of honesty, where people follow through on their commitments to each other and the people we serve.</a:t>
            </a:r>
          </a:p>
        </p:txBody>
      </p:sp>
      <p:pic>
        <p:nvPicPr>
          <p:cNvPr id="5" name="Picture 4" descr="A green sign with white text&#10;&#10;Description automatically generated">
            <a:extLst>
              <a:ext uri="{FF2B5EF4-FFF2-40B4-BE49-F238E27FC236}">
                <a16:creationId xmlns:a16="http://schemas.microsoft.com/office/drawing/2014/main" id="{13F1583F-3A19-FCAC-DDF2-E98FC80D3A3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837" b="8807"/>
          <a:stretch/>
        </p:blipFill>
        <p:spPr>
          <a:xfrm>
            <a:off x="3552732" y="4323347"/>
            <a:ext cx="4380191" cy="2518611"/>
          </a:xfrm>
          <a:prstGeom prst="rect">
            <a:avLst/>
          </a:prstGeom>
        </p:spPr>
      </p:pic>
      <p:sp>
        <p:nvSpPr>
          <p:cNvPr id="7" name="TextBox 6">
            <a:extLst>
              <a:ext uri="{FF2B5EF4-FFF2-40B4-BE49-F238E27FC236}">
                <a16:creationId xmlns:a16="http://schemas.microsoft.com/office/drawing/2014/main" id="{C1DB5526-34F0-1BD5-7EAA-DAE3799689D0}"/>
              </a:ext>
            </a:extLst>
          </p:cNvPr>
          <p:cNvSpPr txBox="1"/>
          <p:nvPr/>
        </p:nvSpPr>
        <p:spPr>
          <a:xfrm>
            <a:off x="-4490697" y="9448831"/>
            <a:ext cx="9703287" cy="230832"/>
          </a:xfrm>
          <a:prstGeom prst="rect">
            <a:avLst/>
          </a:prstGeom>
          <a:noFill/>
        </p:spPr>
        <p:txBody>
          <a:bodyPr wrap="square" rtlCol="0">
            <a:spAutoFit/>
          </a:bodyPr>
          <a:lstStyle/>
          <a:p>
            <a:r>
              <a:rPr lang="en-US" sz="900">
                <a:hlinkClick r:id="rId4" tooltip="https://jamesbreiner.com/smart-money-is-betting-on-local-trustworthy-news/"/>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2338064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10D225-7F05-2B36-370E-1F04976767F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kern="1200" dirty="0">
                <a:solidFill>
                  <a:srgbClr val="FFFFFF"/>
                </a:solidFill>
                <a:latin typeface="+mj-lt"/>
                <a:ea typeface="+mj-ea"/>
                <a:cs typeface="+mj-cs"/>
              </a:rPr>
              <a:t>                     SAMHSA/CDC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Six Principles of Trauma-Informed Care </a:t>
            </a:r>
          </a:p>
        </p:txBody>
      </p:sp>
      <p:sp>
        <p:nvSpPr>
          <p:cNvPr id="3" name="TextBox 2">
            <a:extLst>
              <a:ext uri="{FF2B5EF4-FFF2-40B4-BE49-F238E27FC236}">
                <a16:creationId xmlns:a16="http://schemas.microsoft.com/office/drawing/2014/main" id="{FFCA0F94-5D18-335C-CB82-F6167EE6045D}"/>
              </a:ext>
            </a:extLst>
          </p:cNvPr>
          <p:cNvSpPr txBox="1"/>
          <p:nvPr/>
        </p:nvSpPr>
        <p:spPr>
          <a:xfrm>
            <a:off x="8267459" y="412139"/>
            <a:ext cx="378593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Maiandra GD" panose="020E0502030308020204" pitchFamily="34" charset="0"/>
              </a:rPr>
              <a:t>Peer Support</a:t>
            </a:r>
            <a:endParaRPr kumimoji="0" lang="en-US" sz="4800" b="0" i="0" u="none" strike="noStrike" kern="1200" cap="none" spc="0" normalizeH="0" baseline="0" noProof="0" dirty="0">
              <a:ln>
                <a:noFill/>
              </a:ln>
              <a:solidFill>
                <a:prstClr val="white"/>
              </a:solidFill>
              <a:effectLst/>
              <a:uLnTx/>
              <a:uFillTx/>
              <a:latin typeface="Maiandra GD" panose="020E0502030308020204" pitchFamily="34" charset="0"/>
              <a:ea typeface="+mn-ea"/>
              <a:cs typeface="+mn-cs"/>
            </a:endParaRPr>
          </a:p>
        </p:txBody>
      </p:sp>
      <p:sp>
        <p:nvSpPr>
          <p:cNvPr id="6" name="TextBox 5">
            <a:extLst>
              <a:ext uri="{FF2B5EF4-FFF2-40B4-BE49-F238E27FC236}">
                <a16:creationId xmlns:a16="http://schemas.microsoft.com/office/drawing/2014/main" id="{304E57DE-0188-CA17-B0F1-17EEEA3D1386}"/>
              </a:ext>
            </a:extLst>
          </p:cNvPr>
          <p:cNvSpPr txBox="1"/>
          <p:nvPr/>
        </p:nvSpPr>
        <p:spPr>
          <a:xfrm>
            <a:off x="376988" y="1773251"/>
            <a:ext cx="11502191" cy="246221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We value the insights and knowledge of people with lived experiences of trauma.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If we’re working with children, we strive to involve adults who experienced trauma and children or family members of children who experienced traumatic events.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We include peers in service delivery and ensure they have input into how services are designed and offered. </a:t>
            </a:r>
          </a:p>
        </p:txBody>
      </p:sp>
      <p:pic>
        <p:nvPicPr>
          <p:cNvPr id="8" name="Picture 7" descr="A pair of hands with purple and orange nails&#10;&#10;Description automatically generated">
            <a:extLst>
              <a:ext uri="{FF2B5EF4-FFF2-40B4-BE49-F238E27FC236}">
                <a16:creationId xmlns:a16="http://schemas.microsoft.com/office/drawing/2014/main" id="{EB8A6BAD-7B0F-F434-B713-8A82DA0B9E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610234" y="4278870"/>
            <a:ext cx="5275529" cy="2539025"/>
          </a:xfrm>
          <a:prstGeom prst="rect">
            <a:avLst/>
          </a:prstGeom>
          <a:ln w="38100">
            <a:solidFill>
              <a:srgbClr val="002060"/>
            </a:solidFill>
          </a:ln>
        </p:spPr>
      </p:pic>
    </p:spTree>
    <p:extLst>
      <p:ext uri="{BB962C8B-B14F-4D97-AF65-F5344CB8AC3E}">
        <p14:creationId xmlns:p14="http://schemas.microsoft.com/office/powerpoint/2010/main" val="2522017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10D225-7F05-2B36-370E-1F04976767F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kern="1200" dirty="0">
                <a:solidFill>
                  <a:srgbClr val="FFFFFF"/>
                </a:solidFill>
                <a:latin typeface="+mj-lt"/>
                <a:ea typeface="+mj-ea"/>
                <a:cs typeface="+mj-cs"/>
              </a:rPr>
              <a:t>                     SAMHSA/CDC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Six Principles of Trauma-Informed Care </a:t>
            </a:r>
          </a:p>
        </p:txBody>
      </p:sp>
      <p:sp>
        <p:nvSpPr>
          <p:cNvPr id="3" name="TextBox 2">
            <a:extLst>
              <a:ext uri="{FF2B5EF4-FFF2-40B4-BE49-F238E27FC236}">
                <a16:creationId xmlns:a16="http://schemas.microsoft.com/office/drawing/2014/main" id="{FFCA0F94-5D18-335C-CB82-F6167EE6045D}"/>
              </a:ext>
            </a:extLst>
          </p:cNvPr>
          <p:cNvSpPr txBox="1"/>
          <p:nvPr/>
        </p:nvSpPr>
        <p:spPr>
          <a:xfrm>
            <a:off x="8267459" y="248038"/>
            <a:ext cx="379620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Maiandra GD" panose="020E0502030308020204" pitchFamily="34" charset="0"/>
                <a:ea typeface="+mn-ea"/>
                <a:cs typeface="+mn-cs"/>
              </a:rPr>
              <a:t>Collaboration &amp; Mutuality</a:t>
            </a:r>
          </a:p>
        </p:txBody>
      </p:sp>
      <p:sp>
        <p:nvSpPr>
          <p:cNvPr id="6" name="TextBox 5">
            <a:extLst>
              <a:ext uri="{FF2B5EF4-FFF2-40B4-BE49-F238E27FC236}">
                <a16:creationId xmlns:a16="http://schemas.microsoft.com/office/drawing/2014/main" id="{304E57DE-0188-CA17-B0F1-17EEEA3D1386}"/>
              </a:ext>
            </a:extLst>
          </p:cNvPr>
          <p:cNvSpPr txBox="1"/>
          <p:nvPr/>
        </p:nvSpPr>
        <p:spPr>
          <a:xfrm>
            <a:off x="376988" y="1773251"/>
            <a:ext cx="11502191" cy="261610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We value partnering and leveling power differences between ourselves and the people we serve and among organizational staff, recognizing that healing happens in relationships and in the meaningful sharing of power and decision-making. </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Everyone, especially the people we serve, has a role to play in deciding what services are needed and how they are delivered. </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We promote a sense of control and agency in others. </a:t>
            </a:r>
          </a:p>
        </p:txBody>
      </p:sp>
      <p:pic>
        <p:nvPicPr>
          <p:cNvPr id="5" name="Picture 4" descr="A group of people holding a puzzle&#10;&#10;Description automatically generated">
            <a:extLst>
              <a:ext uri="{FF2B5EF4-FFF2-40B4-BE49-F238E27FC236}">
                <a16:creationId xmlns:a16="http://schemas.microsoft.com/office/drawing/2014/main" id="{CDAB76AF-5FBA-E712-5FB4-C5ECDC14A1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34929" y="3641558"/>
            <a:ext cx="3080083" cy="3080083"/>
          </a:xfrm>
          <a:prstGeom prst="rect">
            <a:avLst/>
          </a:prstGeom>
        </p:spPr>
      </p:pic>
      <p:pic>
        <p:nvPicPr>
          <p:cNvPr id="11" name="Picture 10" descr="A group of people putting their hands together&#10;&#10;Description automatically generated">
            <a:extLst>
              <a:ext uri="{FF2B5EF4-FFF2-40B4-BE49-F238E27FC236}">
                <a16:creationId xmlns:a16="http://schemas.microsoft.com/office/drawing/2014/main" id="{C7766ECB-675C-52CB-BAD1-527A824BD6A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719136" y="4452382"/>
            <a:ext cx="3408947" cy="2405865"/>
          </a:xfrm>
          <a:prstGeom prst="rect">
            <a:avLst/>
          </a:prstGeom>
          <a:effectLst>
            <a:softEdge rad="317500"/>
          </a:effectLst>
        </p:spPr>
      </p:pic>
    </p:spTree>
    <p:extLst>
      <p:ext uri="{BB962C8B-B14F-4D97-AF65-F5344CB8AC3E}">
        <p14:creationId xmlns:p14="http://schemas.microsoft.com/office/powerpoint/2010/main" val="149717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10D225-7F05-2B36-370E-1F04976767F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kern="1200" dirty="0">
                <a:solidFill>
                  <a:srgbClr val="FFFFFF"/>
                </a:solidFill>
                <a:latin typeface="+mj-lt"/>
                <a:ea typeface="+mj-ea"/>
                <a:cs typeface="+mj-cs"/>
              </a:rPr>
              <a:t>                     SAMHSA/CDC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Six Principles of Trauma-Informed Care </a:t>
            </a:r>
          </a:p>
        </p:txBody>
      </p:sp>
      <p:sp>
        <p:nvSpPr>
          <p:cNvPr id="3" name="TextBox 2">
            <a:extLst>
              <a:ext uri="{FF2B5EF4-FFF2-40B4-BE49-F238E27FC236}">
                <a16:creationId xmlns:a16="http://schemas.microsoft.com/office/drawing/2014/main" id="{FFCA0F94-5D18-335C-CB82-F6167EE6045D}"/>
              </a:ext>
            </a:extLst>
          </p:cNvPr>
          <p:cNvSpPr txBox="1"/>
          <p:nvPr/>
        </p:nvSpPr>
        <p:spPr>
          <a:xfrm>
            <a:off x="8267459" y="83095"/>
            <a:ext cx="378593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aiandra GD" panose="020E0502030308020204" pitchFamily="34" charset="0"/>
                <a:ea typeface="+mn-ea"/>
                <a:cs typeface="+mn-cs"/>
              </a:rPr>
              <a:t>Empowerment, Voice, &amp; Choice</a:t>
            </a:r>
          </a:p>
        </p:txBody>
      </p:sp>
      <p:sp>
        <p:nvSpPr>
          <p:cNvPr id="6" name="TextBox 5">
            <a:extLst>
              <a:ext uri="{FF2B5EF4-FFF2-40B4-BE49-F238E27FC236}">
                <a16:creationId xmlns:a16="http://schemas.microsoft.com/office/drawing/2014/main" id="{304E57DE-0188-CA17-B0F1-17EEEA3D1386}"/>
              </a:ext>
            </a:extLst>
          </p:cNvPr>
          <p:cNvSpPr txBox="1"/>
          <p:nvPr/>
        </p:nvSpPr>
        <p:spPr>
          <a:xfrm>
            <a:off x="376988" y="1773251"/>
            <a:ext cx="11502191" cy="246221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We recognize and celebrate the strengths of others and uphold the centrality of the people we serve. </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We believe in resilience, and in the ability of individuals, organizations, and communities to heal, and we focus on shared decision-making, identify and offer choices for service delivery, and listen to understand the meaningful goals of the people we serve.</a:t>
            </a:r>
          </a:p>
        </p:txBody>
      </p:sp>
      <p:pic>
        <p:nvPicPr>
          <p:cNvPr id="5" name="Picture 4" descr="A group of men in suits and capes&#10;&#10;Description automatically generated">
            <a:extLst>
              <a:ext uri="{FF2B5EF4-FFF2-40B4-BE49-F238E27FC236}">
                <a16:creationId xmlns:a16="http://schemas.microsoft.com/office/drawing/2014/main" id="{98134913-05C5-5449-E15C-2256A4832D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15215" y="4518608"/>
            <a:ext cx="3013708" cy="2339391"/>
          </a:xfrm>
          <a:prstGeom prst="rect">
            <a:avLst/>
          </a:prstGeom>
        </p:spPr>
      </p:pic>
      <p:pic>
        <p:nvPicPr>
          <p:cNvPr id="19" name="Picture 18" descr="A yellow hand with a fist raised&#10;&#10;Description automatically generated">
            <a:extLst>
              <a:ext uri="{FF2B5EF4-FFF2-40B4-BE49-F238E27FC236}">
                <a16:creationId xmlns:a16="http://schemas.microsoft.com/office/drawing/2014/main" id="{051E1880-2014-41DA-428C-87827D371AF8}"/>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075991" y="4518608"/>
            <a:ext cx="2492793" cy="2339390"/>
          </a:xfrm>
          <a:prstGeom prst="rect">
            <a:avLst/>
          </a:prstGeom>
        </p:spPr>
      </p:pic>
      <p:pic>
        <p:nvPicPr>
          <p:cNvPr id="16" name="Picture 15" descr="A sign with colorful letters&#10;&#10;Description automatically generated">
            <a:extLst>
              <a:ext uri="{FF2B5EF4-FFF2-40B4-BE49-F238E27FC236}">
                <a16:creationId xmlns:a16="http://schemas.microsoft.com/office/drawing/2014/main" id="{866B7BC8-C523-70E9-392D-852232699F68}"/>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4208" b="14187"/>
          <a:stretch/>
        </p:blipFill>
        <p:spPr>
          <a:xfrm>
            <a:off x="6637657" y="4518766"/>
            <a:ext cx="4762500" cy="2339391"/>
          </a:xfrm>
          <a:prstGeom prst="rect">
            <a:avLst/>
          </a:prstGeom>
        </p:spPr>
      </p:pic>
    </p:spTree>
    <p:extLst>
      <p:ext uri="{BB962C8B-B14F-4D97-AF65-F5344CB8AC3E}">
        <p14:creationId xmlns:p14="http://schemas.microsoft.com/office/powerpoint/2010/main" val="2093445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10D225-7F05-2B36-370E-1F04976767F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kern="1200" dirty="0">
                <a:solidFill>
                  <a:srgbClr val="FFFFFF"/>
                </a:solidFill>
                <a:latin typeface="+mj-lt"/>
                <a:ea typeface="+mj-ea"/>
                <a:cs typeface="+mj-cs"/>
              </a:rPr>
              <a:t>                     SAMHSA/CDC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Six Principles of Trauma-Informed Care </a:t>
            </a:r>
          </a:p>
        </p:txBody>
      </p:sp>
      <p:sp>
        <p:nvSpPr>
          <p:cNvPr id="3" name="TextBox 2">
            <a:extLst>
              <a:ext uri="{FF2B5EF4-FFF2-40B4-BE49-F238E27FC236}">
                <a16:creationId xmlns:a16="http://schemas.microsoft.com/office/drawing/2014/main" id="{FFCA0F94-5D18-335C-CB82-F6167EE6045D}"/>
              </a:ext>
            </a:extLst>
          </p:cNvPr>
          <p:cNvSpPr txBox="1"/>
          <p:nvPr/>
        </p:nvSpPr>
        <p:spPr>
          <a:xfrm>
            <a:off x="8267459" y="248038"/>
            <a:ext cx="379620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aiandra GD" panose="020E0502030308020204" pitchFamily="34" charset="0"/>
                <a:ea typeface="+mn-ea"/>
                <a:cs typeface="+mn-cs"/>
              </a:rPr>
              <a:t>Cultural, Historical, &amp; Gender Issues</a:t>
            </a:r>
          </a:p>
        </p:txBody>
      </p:sp>
      <p:sp>
        <p:nvSpPr>
          <p:cNvPr id="6" name="TextBox 5">
            <a:extLst>
              <a:ext uri="{FF2B5EF4-FFF2-40B4-BE49-F238E27FC236}">
                <a16:creationId xmlns:a16="http://schemas.microsoft.com/office/drawing/2014/main" id="{304E57DE-0188-CA17-B0F1-17EEEA3D1386}"/>
              </a:ext>
            </a:extLst>
          </p:cNvPr>
          <p:cNvSpPr txBox="1"/>
          <p:nvPr/>
        </p:nvSpPr>
        <p:spPr>
          <a:xfrm>
            <a:off x="376988" y="1773251"/>
            <a:ext cx="11502191" cy="1938992"/>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We acknowledge and respond to cultural, historical, and gender issues, balancing the need to understand, honor, and respond to cultural and intersectional differences and offer culturally competent and gender responsive services while at the same time moving past cultural stereotypes and biases in our expectations and service delivery.</a:t>
            </a:r>
          </a:p>
        </p:txBody>
      </p:sp>
      <p:pic>
        <p:nvPicPr>
          <p:cNvPr id="7" name="Picture 6" descr="A group of people standing around a globe&#10;&#10;Description automatically generated">
            <a:extLst>
              <a:ext uri="{FF2B5EF4-FFF2-40B4-BE49-F238E27FC236}">
                <a16:creationId xmlns:a16="http://schemas.microsoft.com/office/drawing/2014/main" id="{A1AEECF5-5EF6-0522-7264-2974B594016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756209" y="3503131"/>
            <a:ext cx="4706471" cy="3354869"/>
          </a:xfrm>
          <a:prstGeom prst="rect">
            <a:avLst/>
          </a:prstGeom>
          <a:effectLst>
            <a:softEdge rad="63500"/>
          </a:effectLst>
        </p:spPr>
      </p:pic>
    </p:spTree>
    <p:extLst>
      <p:ext uri="{BB962C8B-B14F-4D97-AF65-F5344CB8AC3E}">
        <p14:creationId xmlns:p14="http://schemas.microsoft.com/office/powerpoint/2010/main" val="2504156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F1C8E-2FF2-1DE7-FFDD-27244606FEEE}"/>
              </a:ext>
            </a:extLst>
          </p:cNvPr>
          <p:cNvSpPr>
            <a:spLocks noGrp="1"/>
          </p:cNvSpPr>
          <p:nvPr>
            <p:ph type="title"/>
          </p:nvPr>
        </p:nvSpPr>
        <p:spPr>
          <a:xfrm>
            <a:off x="653661" y="171255"/>
            <a:ext cx="10884679" cy="956900"/>
          </a:xfrm>
          <a:noFill/>
        </p:spPr>
        <p:txBody>
          <a:bodyPr vert="horz" lIns="91440" tIns="45720" rIns="91440" bIns="45720" rtlCol="0" anchor="t">
            <a:normAutofit/>
          </a:bodyPr>
          <a:lstStyle/>
          <a:p>
            <a:pPr algn="ctr"/>
            <a:r>
              <a:rPr lang="en-US" kern="1200" dirty="0">
                <a:solidFill>
                  <a:schemeClr val="accent1"/>
                </a:solidFill>
                <a:latin typeface="Maiandra GD" panose="020E0502030308020204" pitchFamily="34" charset="0"/>
              </a:rPr>
              <a:t>Why Use a Trauma-Informed Approach</a:t>
            </a:r>
            <a:r>
              <a:rPr lang="en-US" kern="1200" dirty="0">
                <a:solidFill>
                  <a:schemeClr val="bg1"/>
                </a:solidFill>
                <a:latin typeface="+mj-lt"/>
                <a:ea typeface="+mj-ea"/>
                <a:cs typeface="+mj-cs"/>
              </a:rPr>
              <a:t>:</a:t>
            </a:r>
          </a:p>
        </p:txBody>
      </p:sp>
      <p:pic>
        <p:nvPicPr>
          <p:cNvPr id="5" name="Online Media 4" title="Dr. Pickens explains trauma-informed approach">
            <a:hlinkClick r:id="" action="ppaction://media"/>
            <a:extLst>
              <a:ext uri="{FF2B5EF4-FFF2-40B4-BE49-F238E27FC236}">
                <a16:creationId xmlns:a16="http://schemas.microsoft.com/office/drawing/2014/main" id="{74F255C9-7989-DA74-3834-60179D704A53}"/>
              </a:ext>
            </a:extLst>
          </p:cNvPr>
          <p:cNvPicPr>
            <a:picLocks noGrp="1" noRot="1" noChangeAspect="1"/>
          </p:cNvPicPr>
          <p:nvPr>
            <p:ph idx="1"/>
            <a:videoFile r:link="rId1"/>
          </p:nvPr>
        </p:nvPicPr>
        <p:blipFill>
          <a:blip r:embed="rId4"/>
          <a:stretch>
            <a:fillRect/>
          </a:stretch>
        </p:blipFill>
        <p:spPr>
          <a:xfrm>
            <a:off x="1384939" y="1362887"/>
            <a:ext cx="9422122" cy="5323858"/>
          </a:xfrm>
          <a:prstGeom prst="rect">
            <a:avLst/>
          </a:prstGeom>
          <a:ln w="76200">
            <a:solidFill>
              <a:schemeClr val="accent5">
                <a:lumMod val="75000"/>
              </a:schemeClr>
            </a:solidFill>
          </a:ln>
        </p:spPr>
      </p:pic>
    </p:spTree>
    <p:extLst>
      <p:ext uri="{BB962C8B-B14F-4D97-AF65-F5344CB8AC3E}">
        <p14:creationId xmlns:p14="http://schemas.microsoft.com/office/powerpoint/2010/main" val="420776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781F6-5ECB-38EC-A7D9-64023776A76D}"/>
              </a:ext>
            </a:extLst>
          </p:cNvPr>
          <p:cNvSpPr>
            <a:spLocks noGrp="1"/>
          </p:cNvSpPr>
          <p:nvPr>
            <p:ph type="title"/>
          </p:nvPr>
        </p:nvSpPr>
        <p:spPr>
          <a:xfrm>
            <a:off x="640080" y="325369"/>
            <a:ext cx="4368602" cy="1956841"/>
          </a:xfrm>
        </p:spPr>
        <p:txBody>
          <a:bodyPr anchor="b">
            <a:normAutofit/>
          </a:bodyPr>
          <a:lstStyle/>
          <a:p>
            <a:r>
              <a:rPr lang="en-US" sz="5000">
                <a:latin typeface="Maiandra GD" panose="020E0502030308020204" pitchFamily="34" charset="0"/>
              </a:rPr>
              <a:t>Trauma is Often Invisible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930767-A9E0-2C72-52B6-56471AC87549}"/>
              </a:ext>
            </a:extLst>
          </p:cNvPr>
          <p:cNvSpPr>
            <a:spLocks noGrp="1"/>
          </p:cNvSpPr>
          <p:nvPr>
            <p:ph idx="1"/>
          </p:nvPr>
        </p:nvSpPr>
        <p:spPr>
          <a:xfrm>
            <a:off x="640080" y="2872899"/>
            <a:ext cx="4243589" cy="3320668"/>
          </a:xfrm>
        </p:spPr>
        <p:txBody>
          <a:bodyPr>
            <a:normAutofit/>
          </a:bodyPr>
          <a:lstStyle/>
          <a:p>
            <a:r>
              <a:rPr lang="en-US" sz="2200">
                <a:latin typeface="Maiandra GD" panose="020E0502030308020204" pitchFamily="34" charset="0"/>
              </a:rPr>
              <a:t>When we see someone with a broken leg, we know they are impaired, and will often strive to make their lives easier by holding a door open or offering to carry their packages.</a:t>
            </a:r>
          </a:p>
        </p:txBody>
      </p:sp>
      <p:pic>
        <p:nvPicPr>
          <p:cNvPr id="5" name="Picture 4" descr="A couple of men walking down a sidewalk&#10;&#10;Description automatically generated with low confidence">
            <a:extLst>
              <a:ext uri="{FF2B5EF4-FFF2-40B4-BE49-F238E27FC236}">
                <a16:creationId xmlns:a16="http://schemas.microsoft.com/office/drawing/2014/main" id="{6D4B2DAA-667E-3A60-A201-BBEFCDFF090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182" r="28616"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76312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4DF447-695D-A518-D553-4931686F2BE5}"/>
              </a:ext>
            </a:extLst>
          </p:cNvPr>
          <p:cNvSpPr>
            <a:spLocks noGrp="1"/>
          </p:cNvSpPr>
          <p:nvPr>
            <p:ph type="title"/>
          </p:nvPr>
        </p:nvSpPr>
        <p:spPr>
          <a:xfrm>
            <a:off x="589560" y="856180"/>
            <a:ext cx="4560584" cy="1128068"/>
          </a:xfrm>
        </p:spPr>
        <p:txBody>
          <a:bodyPr anchor="ctr">
            <a:noAutofit/>
          </a:bodyPr>
          <a:lstStyle/>
          <a:p>
            <a:pPr algn="ctr"/>
            <a:r>
              <a:rPr lang="en-US" sz="8800" dirty="0">
                <a:latin typeface="Maiandra GD" panose="020E0502030308020204" pitchFamily="34" charset="0"/>
              </a:rPr>
              <a:t>Why</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968BEB-1F44-D05F-0F2A-A39269A92D40}"/>
              </a:ext>
            </a:extLst>
          </p:cNvPr>
          <p:cNvSpPr>
            <a:spLocks noGrp="1"/>
          </p:cNvSpPr>
          <p:nvPr>
            <p:ph idx="1"/>
          </p:nvPr>
        </p:nvSpPr>
        <p:spPr>
          <a:xfrm>
            <a:off x="590719" y="2330505"/>
            <a:ext cx="4803113" cy="3979585"/>
          </a:xfrm>
        </p:spPr>
        <p:txBody>
          <a:bodyPr anchor="ctr">
            <a:normAutofit/>
          </a:bodyPr>
          <a:lstStyle/>
          <a:p>
            <a:pPr marL="0" indent="0">
              <a:buNone/>
            </a:pPr>
            <a:r>
              <a:rPr lang="en-US" sz="4000" dirty="0">
                <a:latin typeface="Maiandra GD" panose="020E0502030308020204" pitchFamily="34" charset="0"/>
              </a:rPr>
              <a:t>Looking at life through a trauma-informed lens allows us to better understand and relate to ourselves and each other.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4CDF4A78-9112-85EC-EC69-40CF0D5A733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 b="3065"/>
          <a:stretch/>
        </p:blipFill>
        <p:spPr>
          <a:xfrm>
            <a:off x="5977788" y="799352"/>
            <a:ext cx="5425410" cy="5259296"/>
          </a:xfrm>
          <a:prstGeom prst="rect">
            <a:avLst/>
          </a:prstGeom>
        </p:spPr>
      </p:pic>
    </p:spTree>
    <p:extLst>
      <p:ext uri="{BB962C8B-B14F-4D97-AF65-F5344CB8AC3E}">
        <p14:creationId xmlns:p14="http://schemas.microsoft.com/office/powerpoint/2010/main" val="1334366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781F6-5ECB-38EC-A7D9-64023776A76D}"/>
              </a:ext>
            </a:extLst>
          </p:cNvPr>
          <p:cNvSpPr>
            <a:spLocks noGrp="1"/>
          </p:cNvSpPr>
          <p:nvPr>
            <p:ph type="title"/>
          </p:nvPr>
        </p:nvSpPr>
        <p:spPr>
          <a:xfrm>
            <a:off x="5297762" y="329184"/>
            <a:ext cx="6251110" cy="1783080"/>
          </a:xfrm>
        </p:spPr>
        <p:txBody>
          <a:bodyPr anchor="b">
            <a:normAutofit/>
          </a:bodyPr>
          <a:lstStyle/>
          <a:p>
            <a:r>
              <a:rPr lang="en-US" sz="5400">
                <a:latin typeface="Maiandra GD" panose="020E0502030308020204" pitchFamily="34" charset="0"/>
              </a:rPr>
              <a:t>Trauma is Often Invisible</a:t>
            </a:r>
          </a:p>
        </p:txBody>
      </p:sp>
      <p:pic>
        <p:nvPicPr>
          <p:cNvPr id="6" name="Picture 5" descr="A person singing into a microphone&#10;&#10;Description automatically generated">
            <a:extLst>
              <a:ext uri="{FF2B5EF4-FFF2-40B4-BE49-F238E27FC236}">
                <a16:creationId xmlns:a16="http://schemas.microsoft.com/office/drawing/2014/main" id="{061D8132-2BF5-B195-16B4-039037B9509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577" r="37091" b="-1"/>
          <a:stretch/>
        </p:blipFill>
        <p:spPr>
          <a:xfrm>
            <a:off x="0" y="10"/>
            <a:ext cx="5077325"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930767-A9E0-2C72-52B6-56471AC87549}"/>
              </a:ext>
            </a:extLst>
          </p:cNvPr>
          <p:cNvSpPr>
            <a:spLocks noGrp="1"/>
          </p:cNvSpPr>
          <p:nvPr>
            <p:ph idx="1"/>
          </p:nvPr>
        </p:nvSpPr>
        <p:spPr>
          <a:xfrm>
            <a:off x="5297762" y="2706624"/>
            <a:ext cx="6251110" cy="3483864"/>
          </a:xfrm>
        </p:spPr>
        <p:txBody>
          <a:bodyPr>
            <a:normAutofit/>
          </a:bodyPr>
          <a:lstStyle/>
          <a:p>
            <a:r>
              <a:rPr lang="en-US" dirty="0">
                <a:latin typeface="Maiandra GD" panose="020E0502030308020204" pitchFamily="34" charset="0"/>
              </a:rPr>
              <a:t>When someone appears angry or out of control, we often react in kind. </a:t>
            </a:r>
          </a:p>
          <a:p>
            <a:r>
              <a:rPr lang="en-US" dirty="0">
                <a:latin typeface="Maiandra GD" panose="020E0502030308020204" pitchFamily="34" charset="0"/>
              </a:rPr>
              <a:t>Someone with a history of trauma may be dysregulated. </a:t>
            </a:r>
          </a:p>
          <a:p>
            <a:r>
              <a:rPr lang="en-US" dirty="0">
                <a:latin typeface="Maiandra GD" panose="020E0502030308020204" pitchFamily="34" charset="0"/>
              </a:rPr>
              <a:t>Kindness &amp; understanding are likely to be more helpful in resolving the situation and allowing the person to be heard.</a:t>
            </a:r>
          </a:p>
        </p:txBody>
      </p:sp>
    </p:spTree>
    <p:extLst>
      <p:ext uri="{BB962C8B-B14F-4D97-AF65-F5344CB8AC3E}">
        <p14:creationId xmlns:p14="http://schemas.microsoft.com/office/powerpoint/2010/main" val="284060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3F716-F8A8-DC7A-AB05-B8426B88ED73}"/>
              </a:ext>
            </a:extLst>
          </p:cNvPr>
          <p:cNvSpPr>
            <a:spLocks noGrp="1"/>
          </p:cNvSpPr>
          <p:nvPr>
            <p:ph type="title"/>
          </p:nvPr>
        </p:nvSpPr>
        <p:spPr>
          <a:xfrm>
            <a:off x="838200" y="192847"/>
            <a:ext cx="10515600" cy="1325563"/>
          </a:xfrm>
        </p:spPr>
        <p:txBody>
          <a:bodyPr>
            <a:normAutofit fontScale="90000"/>
          </a:bodyPr>
          <a:lstStyle/>
          <a:p>
            <a:pPr algn="ctr"/>
            <a:r>
              <a:rPr lang="en-US" sz="4900" b="1" dirty="0">
                <a:latin typeface="Maiandra GD" panose="020E0502030308020204" pitchFamily="34" charset="0"/>
              </a:rPr>
              <a:t>Gabor Maté, M.D. with Steven Bartlett: </a:t>
            </a:r>
            <a:br>
              <a:rPr lang="en-US" b="1" dirty="0">
                <a:latin typeface="Maiandra GD" panose="020E0502030308020204" pitchFamily="34" charset="0"/>
              </a:rPr>
            </a:br>
            <a:r>
              <a:rPr lang="en-US" sz="4000" i="1" dirty="0">
                <a:latin typeface="Maiandra GD" panose="020E0502030308020204" pitchFamily="34" charset="0"/>
              </a:rPr>
              <a:t>Trauma is Invisible</a:t>
            </a:r>
            <a:endParaRPr lang="en-US" i="1" dirty="0">
              <a:latin typeface="Maiandra GD" panose="020E0502030308020204" pitchFamily="34" charset="0"/>
            </a:endParaRPr>
          </a:p>
        </p:txBody>
      </p:sp>
      <p:pic>
        <p:nvPicPr>
          <p:cNvPr id="3" name="Online Media 2" title="Gabor Maté with Steven Bartlett">
            <a:hlinkClick r:id="" action="ppaction://media"/>
            <a:extLst>
              <a:ext uri="{FF2B5EF4-FFF2-40B4-BE49-F238E27FC236}">
                <a16:creationId xmlns:a16="http://schemas.microsoft.com/office/drawing/2014/main" id="{63BDABFC-DF02-FD5B-8260-50368F0EA117}"/>
              </a:ext>
            </a:extLst>
          </p:cNvPr>
          <p:cNvPicPr>
            <a:picLocks noGrp="1" noRot="1" noChangeAspect="1"/>
          </p:cNvPicPr>
          <p:nvPr>
            <p:ph idx="1"/>
            <a:videoFile r:link="rId1"/>
          </p:nvPr>
        </p:nvPicPr>
        <p:blipFill>
          <a:blip r:embed="rId4"/>
          <a:stretch>
            <a:fillRect/>
          </a:stretch>
        </p:blipFill>
        <p:spPr>
          <a:xfrm>
            <a:off x="1639200" y="1767750"/>
            <a:ext cx="8913601" cy="5032375"/>
          </a:xfrm>
          <a:prstGeom prst="rect">
            <a:avLst/>
          </a:prstGeom>
          <a:ln w="76200">
            <a:solidFill>
              <a:srgbClr val="0091C4"/>
            </a:solidFill>
          </a:ln>
        </p:spPr>
      </p:pic>
    </p:spTree>
    <p:extLst>
      <p:ext uri="{BB962C8B-B14F-4D97-AF65-F5344CB8AC3E}">
        <p14:creationId xmlns:p14="http://schemas.microsoft.com/office/powerpoint/2010/main" val="342138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E147A-BA46-97CC-E36D-AAFD4CF11A1B}"/>
              </a:ext>
            </a:extLst>
          </p:cNvPr>
          <p:cNvSpPr>
            <a:spLocks noGrp="1"/>
          </p:cNvSpPr>
          <p:nvPr>
            <p:ph type="title"/>
          </p:nvPr>
        </p:nvSpPr>
        <p:spPr>
          <a:xfrm>
            <a:off x="838201" y="195793"/>
            <a:ext cx="4363719" cy="1938076"/>
          </a:xfrm>
        </p:spPr>
        <p:txBody>
          <a:bodyPr vert="horz" lIns="91440" tIns="45720" rIns="91440" bIns="45720" rtlCol="0" anchor="ctr">
            <a:normAutofit/>
          </a:bodyPr>
          <a:lstStyle/>
          <a:p>
            <a:r>
              <a:rPr lang="en-US" kern="1200" dirty="0">
                <a:solidFill>
                  <a:schemeClr val="tx1"/>
                </a:solidFill>
                <a:latin typeface="Maiandra GD" panose="020E0502030308020204" pitchFamily="34" charset="0"/>
              </a:rPr>
              <a:t>Learning Brain vs. Survival Brain</a:t>
            </a:r>
          </a:p>
        </p:txBody>
      </p:sp>
      <p:pic>
        <p:nvPicPr>
          <p:cNvPr id="5" name="Content Placeholder 4" descr="A person working on the computer&#10;&#10;Description automatically generated with medium confidence">
            <a:extLst>
              <a:ext uri="{FF2B5EF4-FFF2-40B4-BE49-F238E27FC236}">
                <a16:creationId xmlns:a16="http://schemas.microsoft.com/office/drawing/2014/main" id="{FC3B644E-F37F-D887-BEC0-3732F84A49D1}"/>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8172" r="9740" b="32363"/>
          <a:stretch/>
        </p:blipFill>
        <p:spPr>
          <a:xfrm>
            <a:off x="6082362" y="-4"/>
            <a:ext cx="6093594" cy="3422471"/>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sp>
        <p:nvSpPr>
          <p:cNvPr id="9" name="TextBox 8">
            <a:extLst>
              <a:ext uri="{FF2B5EF4-FFF2-40B4-BE49-F238E27FC236}">
                <a16:creationId xmlns:a16="http://schemas.microsoft.com/office/drawing/2014/main" id="{5B8553A0-43F7-CCAC-E6BF-2FA529634218}"/>
              </a:ext>
            </a:extLst>
          </p:cNvPr>
          <p:cNvSpPr txBox="1"/>
          <p:nvPr/>
        </p:nvSpPr>
        <p:spPr>
          <a:xfrm>
            <a:off x="565486" y="1971041"/>
            <a:ext cx="5017167" cy="4390570"/>
          </a:xfrm>
          <a:prstGeom prst="rect">
            <a:avLst/>
          </a:prstGeom>
        </p:spPr>
        <p:txBody>
          <a:bodyPr vert="horz" lIns="91440" tIns="45720" rIns="91440" bIns="45720" rtlCol="0">
            <a:noAutofit/>
          </a:bodyPr>
          <a:lstStyle/>
          <a:p>
            <a:pPr marL="342900" indent="-342900">
              <a:spcAft>
                <a:spcPts val="600"/>
              </a:spcAft>
              <a:buFont typeface="Arial" panose="020B0604020202020204" pitchFamily="34" charset="0"/>
              <a:buChar char="•"/>
            </a:pPr>
            <a:r>
              <a:rPr lang="en-US" sz="2400" dirty="0">
                <a:effectLst/>
                <a:latin typeface="Maiandra GD" panose="020E0502030308020204" pitchFamily="34" charset="0"/>
              </a:rPr>
              <a:t>When a child comes to school and we ask her to sit still, share, and cooperate, there can be a painful disconnect.  </a:t>
            </a:r>
          </a:p>
          <a:p>
            <a:pPr marL="342900" indent="-342900">
              <a:spcAft>
                <a:spcPts val="600"/>
              </a:spcAft>
              <a:buFont typeface="Arial" panose="020B0604020202020204" pitchFamily="34" charset="0"/>
              <a:buChar char="•"/>
            </a:pPr>
            <a:endParaRPr lang="en-US" sz="2400" dirty="0">
              <a:effectLst/>
              <a:latin typeface="Maiandra GD" panose="020E0502030308020204" pitchFamily="34" charset="0"/>
            </a:endParaRPr>
          </a:p>
          <a:p>
            <a:pPr marL="342900" indent="-342900">
              <a:spcAft>
                <a:spcPts val="600"/>
              </a:spcAft>
              <a:buFont typeface="Arial" panose="020B0604020202020204" pitchFamily="34" charset="0"/>
              <a:buChar char="•"/>
            </a:pPr>
            <a:r>
              <a:rPr lang="en-US" sz="2400" dirty="0">
                <a:effectLst/>
                <a:latin typeface="Maiandra GD" panose="020E0502030308020204" pitchFamily="34" charset="0"/>
              </a:rPr>
              <a:t>The child will have to be taught the skills required to succeed in this context just as we would train a person from a more benevolent path how to conduct themselves in a chaotic and dangerous environment.</a:t>
            </a:r>
          </a:p>
          <a:p>
            <a:pPr indent="-228600">
              <a:lnSpc>
                <a:spcPct val="90000"/>
              </a:lnSpc>
              <a:spcAft>
                <a:spcPts val="600"/>
              </a:spcAft>
              <a:buFont typeface="Arial" panose="020B0604020202020204" pitchFamily="34" charset="0"/>
              <a:buChar char="•"/>
            </a:pPr>
            <a:endParaRPr lang="en-US" sz="2000" dirty="0"/>
          </a:p>
        </p:txBody>
      </p:sp>
      <p:pic>
        <p:nvPicPr>
          <p:cNvPr id="8" name="Picture 7" descr="A picture containing person&#10;&#10;Description automatically generated">
            <a:extLst>
              <a:ext uri="{FF2B5EF4-FFF2-40B4-BE49-F238E27FC236}">
                <a16:creationId xmlns:a16="http://schemas.microsoft.com/office/drawing/2014/main" id="{46D455A3-81A3-1541-64A3-284DD91A0D75}"/>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83" r="9589" b="38667"/>
          <a:stretch/>
        </p:blipFill>
        <p:spPr>
          <a:xfrm>
            <a:off x="5907487" y="4023360"/>
            <a:ext cx="6268469" cy="2834644"/>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740671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6201-555E-F69D-F9E9-81A8448D2FC5}"/>
              </a:ext>
            </a:extLst>
          </p:cNvPr>
          <p:cNvSpPr>
            <a:spLocks noGrp="1"/>
          </p:cNvSpPr>
          <p:nvPr>
            <p:ph type="title"/>
          </p:nvPr>
        </p:nvSpPr>
        <p:spPr/>
        <p:txBody>
          <a:bodyPr>
            <a:normAutofit/>
          </a:bodyPr>
          <a:lstStyle/>
          <a:p>
            <a:pPr algn="ctr"/>
            <a:r>
              <a:rPr lang="en-US" sz="5400" dirty="0">
                <a:latin typeface="Maiandra GD" panose="020E0502030308020204" pitchFamily="34" charset="0"/>
              </a:rPr>
              <a:t>Learning Brain vs. Survival Brain</a:t>
            </a:r>
          </a:p>
        </p:txBody>
      </p:sp>
      <p:pic>
        <p:nvPicPr>
          <p:cNvPr id="7" name="Online Media 6" title="Understanding Trauma: Learning Brain vs Survival Brain">
            <a:hlinkClick r:id="" action="ppaction://media"/>
            <a:extLst>
              <a:ext uri="{FF2B5EF4-FFF2-40B4-BE49-F238E27FC236}">
                <a16:creationId xmlns:a16="http://schemas.microsoft.com/office/drawing/2014/main" id="{263D039B-BDCB-CBA3-8384-62E8F464F104}"/>
              </a:ext>
            </a:extLst>
          </p:cNvPr>
          <p:cNvPicPr>
            <a:picLocks noRot="1" noChangeAspect="1"/>
          </p:cNvPicPr>
          <p:nvPr>
            <a:videoFile r:link="rId1"/>
          </p:nvPr>
        </p:nvPicPr>
        <p:blipFill>
          <a:blip r:embed="rId4"/>
          <a:stretch>
            <a:fillRect/>
          </a:stretch>
        </p:blipFill>
        <p:spPr>
          <a:xfrm>
            <a:off x="1562100" y="1638436"/>
            <a:ext cx="9067800" cy="5123307"/>
          </a:xfrm>
          <a:prstGeom prst="rect">
            <a:avLst/>
          </a:prstGeom>
          <a:ln w="76200">
            <a:solidFill>
              <a:schemeClr val="accent1"/>
            </a:solidFill>
          </a:ln>
        </p:spPr>
      </p:pic>
    </p:spTree>
    <p:extLst>
      <p:ext uri="{BB962C8B-B14F-4D97-AF65-F5344CB8AC3E}">
        <p14:creationId xmlns:p14="http://schemas.microsoft.com/office/powerpoint/2010/main" val="427498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A3B693-9E5E-7903-ADB6-4CCB4AF7D81A}"/>
              </a:ext>
            </a:extLst>
          </p:cNvPr>
          <p:cNvSpPr>
            <a:spLocks noGrp="1"/>
          </p:cNvSpPr>
          <p:nvPr>
            <p:ph type="title"/>
          </p:nvPr>
        </p:nvSpPr>
        <p:spPr>
          <a:xfrm>
            <a:off x="514906" y="1371600"/>
            <a:ext cx="3980688" cy="2377439"/>
          </a:xfrm>
          <a:prstGeom prst="ellipse">
            <a:avLst/>
          </a:prstGeom>
          <a:ln w="41275">
            <a:solidFill>
              <a:schemeClr val="tx1"/>
            </a:solidFill>
          </a:ln>
        </p:spPr>
        <p:txBody>
          <a:bodyPr vert="horz" lIns="91440" tIns="45720" rIns="91440" bIns="45720" rtlCol="0" anchor="b">
            <a:normAutofit fontScale="90000"/>
          </a:bodyPr>
          <a:lstStyle/>
          <a:p>
            <a:pPr algn="ctr"/>
            <a:r>
              <a:rPr lang="en-US" sz="4000" dirty="0">
                <a:latin typeface="Maiandra GD" panose="020E0502030308020204" pitchFamily="34" charset="0"/>
              </a:rPr>
              <a:t>We All Come from Somewhere</a:t>
            </a:r>
          </a:p>
        </p:txBody>
      </p:sp>
      <p:sp>
        <p:nvSpPr>
          <p:cNvPr id="9" name="Content Placeholder 8">
            <a:extLst>
              <a:ext uri="{FF2B5EF4-FFF2-40B4-BE49-F238E27FC236}">
                <a16:creationId xmlns:a16="http://schemas.microsoft.com/office/drawing/2014/main" id="{31D23FCD-B23B-4CA9-9031-4734A98F0FE7}"/>
              </a:ext>
            </a:extLst>
          </p:cNvPr>
          <p:cNvSpPr>
            <a:spLocks noGrp="1"/>
          </p:cNvSpPr>
          <p:nvPr>
            <p:ph idx="1"/>
          </p:nvPr>
        </p:nvSpPr>
        <p:spPr>
          <a:xfrm>
            <a:off x="335280" y="461392"/>
            <a:ext cx="5029200" cy="1108328"/>
          </a:xfrm>
        </p:spPr>
        <p:txBody>
          <a:bodyPr vert="horz" lIns="91440" tIns="45720" rIns="91440" bIns="45720" rtlCol="0" anchor="t">
            <a:normAutofit/>
          </a:bodyPr>
          <a:lstStyle/>
          <a:p>
            <a:pPr marL="0" indent="0">
              <a:buNone/>
            </a:pPr>
            <a:r>
              <a:rPr lang="en-US" sz="4400" dirty="0">
                <a:latin typeface="Maiandra GD" panose="020E0502030308020204" pitchFamily="34" charset="0"/>
              </a:rPr>
              <a:t>A Legacy of Trauma</a:t>
            </a:r>
          </a:p>
        </p:txBody>
      </p:sp>
      <p:pic>
        <p:nvPicPr>
          <p:cNvPr id="6" name="Picture 5" descr="A group of people standing together&#10;&#10;Description automatically generated with low confidence">
            <a:extLst>
              <a:ext uri="{FF2B5EF4-FFF2-40B4-BE49-F238E27FC236}">
                <a16:creationId xmlns:a16="http://schemas.microsoft.com/office/drawing/2014/main" id="{A426CD7F-017E-4EDB-2800-CFEB78F3DD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10498" y="2077810"/>
            <a:ext cx="7181504" cy="4780190"/>
          </a:xfrm>
          <a:prstGeom prst="rect">
            <a:avLst/>
          </a:prstGeom>
          <a:ln w="158750">
            <a:solidFill>
              <a:schemeClr val="bg1"/>
            </a:solidFill>
          </a:ln>
          <a:effectLst>
            <a:softEdge rad="635000"/>
          </a:effectLst>
        </p:spPr>
      </p:pic>
    </p:spTree>
    <p:extLst>
      <p:ext uri="{BB962C8B-B14F-4D97-AF65-F5344CB8AC3E}">
        <p14:creationId xmlns:p14="http://schemas.microsoft.com/office/powerpoint/2010/main" val="308770630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12BD-C42F-4A17-9792-77D65899EED0}"/>
              </a:ext>
            </a:extLst>
          </p:cNvPr>
          <p:cNvSpPr>
            <a:spLocks noGrp="1"/>
          </p:cNvSpPr>
          <p:nvPr>
            <p:ph type="title"/>
          </p:nvPr>
        </p:nvSpPr>
        <p:spPr>
          <a:xfrm>
            <a:off x="7742831" y="681037"/>
            <a:ext cx="3969891" cy="1254641"/>
          </a:xfrm>
        </p:spPr>
        <p:txBody>
          <a:bodyPr vert="horz" lIns="91440" tIns="45720" rIns="91440" bIns="45720" rtlCol="0" anchor="ctr">
            <a:normAutofit/>
          </a:bodyPr>
          <a:lstStyle/>
          <a:p>
            <a:r>
              <a:rPr lang="en-US" sz="4000" dirty="0">
                <a:latin typeface="Maiandra GD" panose="020E0502030308020204" pitchFamily="34" charset="0"/>
              </a:rPr>
              <a:t>Some Triumph Against All Odds</a:t>
            </a:r>
          </a:p>
        </p:txBody>
      </p:sp>
      <p:pic>
        <p:nvPicPr>
          <p:cNvPr id="6" name="Content Placeholder 5" descr="A group of basketball players&#10;&#10;Description automatically generated with low confidence">
            <a:extLst>
              <a:ext uri="{FF2B5EF4-FFF2-40B4-BE49-F238E27FC236}">
                <a16:creationId xmlns:a16="http://schemas.microsoft.com/office/drawing/2014/main" id="{D3A5F569-8D6E-4D3D-2FF0-0EF8B27E1A1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813" r="12029" b="-1"/>
          <a:stretch/>
        </p:blipFill>
        <p:spPr>
          <a:xfrm>
            <a:off x="479278" y="484633"/>
            <a:ext cx="6542215" cy="5888736"/>
          </a:xfrm>
          <a:prstGeom prst="rect">
            <a:avLst/>
          </a:prstGeom>
        </p:spPr>
      </p:pic>
      <p:sp>
        <p:nvSpPr>
          <p:cNvPr id="4" name="Content Placeholder 3">
            <a:extLst>
              <a:ext uri="{FF2B5EF4-FFF2-40B4-BE49-F238E27FC236}">
                <a16:creationId xmlns:a16="http://schemas.microsoft.com/office/drawing/2014/main" id="{61ED8B10-C265-99E7-6253-F849B8C6E35F}"/>
              </a:ext>
            </a:extLst>
          </p:cNvPr>
          <p:cNvSpPr>
            <a:spLocks noGrp="1"/>
          </p:cNvSpPr>
          <p:nvPr>
            <p:ph sz="half" idx="2"/>
          </p:nvPr>
        </p:nvSpPr>
        <p:spPr>
          <a:xfrm>
            <a:off x="7634690" y="2232561"/>
            <a:ext cx="4078032" cy="3944401"/>
          </a:xfrm>
        </p:spPr>
        <p:txBody>
          <a:bodyPr vert="horz" lIns="91440" tIns="45720" rIns="91440" bIns="45720" rtlCol="0">
            <a:noAutofit/>
          </a:bodyPr>
          <a:lstStyle/>
          <a:p>
            <a:pPr>
              <a:spcAft>
                <a:spcPts val="1200"/>
              </a:spcAft>
            </a:pPr>
            <a:r>
              <a:rPr lang="en-US" sz="2400" dirty="0">
                <a:latin typeface="Maiandra GD" panose="020E0502030308020204" pitchFamily="34" charset="0"/>
              </a:rPr>
              <a:t>At 5 feet and 3 inches, </a:t>
            </a:r>
            <a:r>
              <a:rPr lang="en-US" sz="2400" dirty="0" err="1">
                <a:latin typeface="Maiandra GD" panose="020E0502030308020204" pitchFamily="34" charset="0"/>
              </a:rPr>
              <a:t>Mugsy</a:t>
            </a:r>
            <a:r>
              <a:rPr lang="en-US" sz="2400" dirty="0">
                <a:latin typeface="Maiandra GD" panose="020E0502030308020204" pitchFamily="34" charset="0"/>
              </a:rPr>
              <a:t> Bogues was an unlikely basketball star. </a:t>
            </a:r>
          </a:p>
          <a:p>
            <a:pPr>
              <a:spcAft>
                <a:spcPts val="1200"/>
              </a:spcAft>
            </a:pPr>
            <a:r>
              <a:rPr lang="en-US" sz="2400" dirty="0">
                <a:latin typeface="Maiandra GD" panose="020E0502030308020204" pitchFamily="34" charset="0"/>
              </a:rPr>
              <a:t>The shortest player ever to compete in the NBA, Bogues played point guard for four teams during his 14-season NBA career.</a:t>
            </a:r>
          </a:p>
          <a:p>
            <a:pPr>
              <a:spcAft>
                <a:spcPts val="1200"/>
              </a:spcAft>
            </a:pPr>
            <a:r>
              <a:rPr lang="en-US" sz="2400" dirty="0">
                <a:latin typeface="Maiandra GD" panose="020E0502030308020204" pitchFamily="34" charset="0"/>
              </a:rPr>
              <a:t>He had 146 NBA career double-doubles.</a:t>
            </a:r>
          </a:p>
        </p:txBody>
      </p:sp>
      <p:sp>
        <p:nvSpPr>
          <p:cNvPr id="7" name="TextBox 6">
            <a:extLst>
              <a:ext uri="{FF2B5EF4-FFF2-40B4-BE49-F238E27FC236}">
                <a16:creationId xmlns:a16="http://schemas.microsoft.com/office/drawing/2014/main" id="{1CCAA060-6BD9-3D1D-7209-1D253942D1F7}"/>
              </a:ext>
            </a:extLst>
          </p:cNvPr>
          <p:cNvSpPr txBox="1"/>
          <p:nvPr/>
        </p:nvSpPr>
        <p:spPr>
          <a:xfrm>
            <a:off x="4581402" y="6173314"/>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elderkid/1756282587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793113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descr="Link with solid fill">
            <a:extLst>
              <a:ext uri="{FF2B5EF4-FFF2-40B4-BE49-F238E27FC236}">
                <a16:creationId xmlns:a16="http://schemas.microsoft.com/office/drawing/2014/main" id="{82D9A63D-E041-A113-8E04-BAA87EE560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89529">
            <a:off x="5772984" y="4858579"/>
            <a:ext cx="670679" cy="670679"/>
          </a:xfrm>
          <a:prstGeom prst="rect">
            <a:avLst/>
          </a:prstGeom>
        </p:spPr>
      </p:pic>
      <p:sp useBgFill="1">
        <p:nvSpPr>
          <p:cNvPr id="27" name="Rectangle 19">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946D45-940B-8745-3E72-3CD759909A1F}"/>
              </a:ext>
            </a:extLst>
          </p:cNvPr>
          <p:cNvSpPr>
            <a:spLocks noGrp="1"/>
          </p:cNvSpPr>
          <p:nvPr>
            <p:ph type="title"/>
          </p:nvPr>
        </p:nvSpPr>
        <p:spPr>
          <a:xfrm>
            <a:off x="5867400" y="368970"/>
            <a:ext cx="5310116" cy="1322887"/>
          </a:xfrm>
        </p:spPr>
        <p:txBody>
          <a:bodyPr vert="horz" lIns="91440" tIns="45720" rIns="91440" bIns="45720" rtlCol="0" anchor="ctr">
            <a:normAutofit/>
          </a:bodyPr>
          <a:lstStyle/>
          <a:p>
            <a:r>
              <a:rPr lang="en-US" kern="1200" dirty="0">
                <a:solidFill>
                  <a:schemeClr val="tx1"/>
                </a:solidFill>
                <a:latin typeface="Maiandra GD" panose="020E0502030308020204" pitchFamily="34" charset="0"/>
              </a:rPr>
              <a:t>Some Triumph Against All Odds</a:t>
            </a:r>
          </a:p>
        </p:txBody>
      </p:sp>
      <p:sp>
        <p:nvSpPr>
          <p:cNvPr id="15" name="TextBox 14">
            <a:extLst>
              <a:ext uri="{FF2B5EF4-FFF2-40B4-BE49-F238E27FC236}">
                <a16:creationId xmlns:a16="http://schemas.microsoft.com/office/drawing/2014/main" id="{36F4E747-B63F-E023-9F47-8AE379893314}"/>
              </a:ext>
            </a:extLst>
          </p:cNvPr>
          <p:cNvSpPr txBox="1"/>
          <p:nvPr/>
        </p:nvSpPr>
        <p:spPr>
          <a:xfrm>
            <a:off x="5546765" y="1932486"/>
            <a:ext cx="6176129" cy="4704057"/>
          </a:xfrm>
          <a:prstGeom prst="rect">
            <a:avLst/>
          </a:prstGeom>
        </p:spPr>
        <p:txBody>
          <a:bodyPr vert="horz" lIns="91440" tIns="45720" rIns="91440" bIns="45720" rtlCol="0">
            <a:noAutofit/>
          </a:bodyPr>
          <a:lstStyle/>
          <a:p>
            <a:pPr marL="285750" indent="-228600" defTabSz="914400">
              <a:lnSpc>
                <a:spcPct val="90000"/>
              </a:lnSpc>
              <a:spcAft>
                <a:spcPts val="1200"/>
              </a:spcAft>
              <a:buFont typeface="Arial" panose="020B0604020202020204" pitchFamily="34" charset="0"/>
              <a:buChar char="•"/>
            </a:pPr>
            <a:r>
              <a:rPr lang="en-US" sz="2400" dirty="0">
                <a:latin typeface="Maiandra GD" panose="020E0502030308020204" pitchFamily="34" charset="0"/>
              </a:rPr>
              <a:t>Frederick Douglass was born into slavery &amp; separated from his mother at a young age.</a:t>
            </a:r>
          </a:p>
          <a:p>
            <a:pPr marL="285750" indent="-228600" defTabSz="914400">
              <a:lnSpc>
                <a:spcPct val="90000"/>
              </a:lnSpc>
              <a:spcAft>
                <a:spcPts val="1200"/>
              </a:spcAft>
              <a:buFont typeface="Arial" panose="020B0604020202020204" pitchFamily="34" charset="0"/>
              <a:buChar char="•"/>
            </a:pPr>
            <a:r>
              <a:rPr lang="en-US" sz="2400" dirty="0">
                <a:latin typeface="Maiandra GD" panose="020E0502030308020204" pitchFamily="34" charset="0"/>
              </a:rPr>
              <a:t>He was beaten severely for teaching himself to read. </a:t>
            </a:r>
          </a:p>
          <a:p>
            <a:pPr marL="285750" indent="-228600" defTabSz="914400">
              <a:lnSpc>
                <a:spcPct val="90000"/>
              </a:lnSpc>
              <a:spcAft>
                <a:spcPts val="1200"/>
              </a:spcAft>
              <a:buFont typeface="Arial" panose="020B0604020202020204" pitchFamily="34" charset="0"/>
              <a:buChar char="•"/>
            </a:pPr>
            <a:r>
              <a:rPr lang="en-US" sz="2400" dirty="0">
                <a:latin typeface="Maiandra GD" panose="020E0502030308020204" pitchFamily="34" charset="0"/>
              </a:rPr>
              <a:t>He escaped from slavery, led the abolitionist movement, and gained notoriety for his oratory and antislavery writing.</a:t>
            </a:r>
          </a:p>
          <a:p>
            <a:pPr marL="57150" defTabSz="914400">
              <a:lnSpc>
                <a:spcPct val="90000"/>
              </a:lnSpc>
              <a:spcAft>
                <a:spcPts val="1200"/>
              </a:spcAft>
            </a:pPr>
            <a:endParaRPr lang="en-US" sz="2400" dirty="0">
              <a:latin typeface="Maiandra GD" panose="020E0502030308020204" pitchFamily="34" charset="0"/>
            </a:endParaRPr>
          </a:p>
          <a:p>
            <a:pPr marL="285750" indent="-228600" defTabSz="914400">
              <a:lnSpc>
                <a:spcPct val="90000"/>
              </a:lnSpc>
              <a:spcAft>
                <a:spcPts val="1200"/>
              </a:spcAft>
              <a:buFont typeface="Arial" panose="020B0604020202020204" pitchFamily="34" charset="0"/>
              <a:buChar char="•"/>
            </a:pPr>
            <a:r>
              <a:rPr lang="en-US" sz="2400" dirty="0">
                <a:latin typeface="Maiandra GD" panose="020E0502030308020204" pitchFamily="34" charset="0"/>
              </a:rPr>
              <a:t>Douglass’ autobiography is </a:t>
            </a:r>
            <a:r>
              <a:rPr lang="en-US" sz="2400" i="1" dirty="0">
                <a:latin typeface="Maiandra GD" panose="020E0502030308020204" pitchFamily="34" charset="0"/>
              </a:rPr>
              <a:t>Narrative of the Life of Frederick Douglass, an American Slave</a:t>
            </a:r>
            <a:r>
              <a:rPr lang="en-US" sz="2400" dirty="0">
                <a:latin typeface="Maiandra GD" panose="020E0502030308020204" pitchFamily="34" charset="0"/>
              </a:rPr>
              <a:t>.</a:t>
            </a:r>
          </a:p>
        </p:txBody>
      </p:sp>
      <p:sp>
        <p:nvSpPr>
          <p:cNvPr id="28" name="Freeform: Shape 21">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Content Placeholder 12" descr="A picture containing person, person, wearing, suit&#10;&#10;Description automatically generated">
            <a:extLst>
              <a:ext uri="{FF2B5EF4-FFF2-40B4-BE49-F238E27FC236}">
                <a16:creationId xmlns:a16="http://schemas.microsoft.com/office/drawing/2014/main" id="{A86921F7-0E29-68CD-96EB-BD355CDEA580}"/>
              </a:ext>
            </a:extLst>
          </p:cNvPr>
          <p:cNvPicPr>
            <a:picLocks noGrp="1" noChangeAspect="1"/>
          </p:cNvPicPr>
          <p:nvPr>
            <p:ph sz="half"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4427" y="767272"/>
            <a:ext cx="3720152" cy="5333551"/>
          </a:xfrm>
          <a:prstGeom prst="rect">
            <a:avLst/>
          </a:prstGeom>
        </p:spPr>
      </p:pic>
      <p:cxnSp>
        <p:nvCxnSpPr>
          <p:cNvPr id="10" name="Straight Connector 9">
            <a:extLst>
              <a:ext uri="{FF2B5EF4-FFF2-40B4-BE49-F238E27FC236}">
                <a16:creationId xmlns:a16="http://schemas.microsoft.com/office/drawing/2014/main" id="{B80793CC-733F-ED89-51B9-C6636AE2B58E}"/>
              </a:ext>
            </a:extLst>
          </p:cNvPr>
          <p:cNvCxnSpPr/>
          <p:nvPr/>
        </p:nvCxnSpPr>
        <p:spPr>
          <a:xfrm>
            <a:off x="5716859" y="5218771"/>
            <a:ext cx="5917580" cy="0"/>
          </a:xfrm>
          <a:prstGeom prst="line">
            <a:avLst/>
          </a:prstGeom>
          <a:ln w="158750" cap="rnd" cmpd="tri">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713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7B04-9C62-3EEC-EDE1-7650D6604161}"/>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ctr"/>
            <a:r>
              <a:rPr lang="en-US" sz="8000" kern="1200" dirty="0">
                <a:solidFill>
                  <a:schemeClr val="tx1"/>
                </a:solidFill>
                <a:latin typeface="Maiandra GD" panose="020E0502030308020204" pitchFamily="34" charset="0"/>
              </a:rPr>
              <a:t>Many Do Not</a:t>
            </a:r>
          </a:p>
        </p:txBody>
      </p:sp>
      <p:pic>
        <p:nvPicPr>
          <p:cNvPr id="5" name="Content Placeholder 4" descr="A picture containing person, outdoor&#10;&#10;Description automatically generated">
            <a:extLst>
              <a:ext uri="{FF2B5EF4-FFF2-40B4-BE49-F238E27FC236}">
                <a16:creationId xmlns:a16="http://schemas.microsoft.com/office/drawing/2014/main" id="{3CA50371-BF94-BB16-6498-F309464BEE7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8200" y="1868488"/>
            <a:ext cx="6626225" cy="4402138"/>
          </a:xfrm>
        </p:spPr>
      </p:pic>
      <p:pic>
        <p:nvPicPr>
          <p:cNvPr id="10" name="Picture 9" descr="A person with a beard&#10;&#10;Description automatically generated with low confidence">
            <a:extLst>
              <a:ext uri="{FF2B5EF4-FFF2-40B4-BE49-F238E27FC236}">
                <a16:creationId xmlns:a16="http://schemas.microsoft.com/office/drawing/2014/main" id="{63B493C0-3DE1-EC8B-93F4-4BDAA55CEAA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3658"/>
          <a:stretch/>
        </p:blipFill>
        <p:spPr>
          <a:xfrm>
            <a:off x="7535863" y="1868488"/>
            <a:ext cx="3814763" cy="4402138"/>
          </a:xfrm>
          <a:prstGeom prst="rect">
            <a:avLst/>
          </a:prstGeom>
        </p:spPr>
      </p:pic>
      <p:sp>
        <p:nvSpPr>
          <p:cNvPr id="11" name="TextBox 10">
            <a:extLst>
              <a:ext uri="{FF2B5EF4-FFF2-40B4-BE49-F238E27FC236}">
                <a16:creationId xmlns:a16="http://schemas.microsoft.com/office/drawing/2014/main" id="{B2B5A549-FE74-0CBF-F971-E018E7CC2D87}"/>
              </a:ext>
            </a:extLst>
          </p:cNvPr>
          <p:cNvSpPr txBox="1"/>
          <p:nvPr/>
        </p:nvSpPr>
        <p:spPr>
          <a:xfrm>
            <a:off x="9163810" y="6070571"/>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flickr.com/photos/arturoav/56292376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096643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23">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E9F665-062A-63B5-2117-36FB7A2C6EB3}"/>
              </a:ext>
            </a:extLst>
          </p:cNvPr>
          <p:cNvSpPr>
            <a:spLocks noGrp="1"/>
          </p:cNvSpPr>
          <p:nvPr>
            <p:ph type="title"/>
          </p:nvPr>
        </p:nvSpPr>
        <p:spPr>
          <a:xfrm>
            <a:off x="838200" y="609600"/>
            <a:ext cx="3739341" cy="1330839"/>
          </a:xfrm>
        </p:spPr>
        <p:txBody>
          <a:bodyPr>
            <a:normAutofit/>
          </a:bodyPr>
          <a:lstStyle/>
          <a:p>
            <a:r>
              <a:rPr lang="en-US" dirty="0">
                <a:solidFill>
                  <a:schemeClr val="accent1"/>
                </a:solidFill>
                <a:latin typeface="Maiandra GD" panose="020E0502030308020204" pitchFamily="34" charset="0"/>
              </a:rPr>
              <a:t>Epigenetics</a:t>
            </a:r>
          </a:p>
        </p:txBody>
      </p:sp>
      <p:sp>
        <p:nvSpPr>
          <p:cNvPr id="5" name="Content Placeholder 4">
            <a:extLst>
              <a:ext uri="{FF2B5EF4-FFF2-40B4-BE49-F238E27FC236}">
                <a16:creationId xmlns:a16="http://schemas.microsoft.com/office/drawing/2014/main" id="{0983191C-B7BA-FC78-FB76-DC0B32365C43}"/>
              </a:ext>
            </a:extLst>
          </p:cNvPr>
          <p:cNvSpPr>
            <a:spLocks noGrp="1"/>
          </p:cNvSpPr>
          <p:nvPr>
            <p:ph idx="1"/>
          </p:nvPr>
        </p:nvSpPr>
        <p:spPr>
          <a:xfrm>
            <a:off x="862366" y="2194102"/>
            <a:ext cx="3427001" cy="3908586"/>
          </a:xfrm>
        </p:spPr>
        <p:txBody>
          <a:bodyPr>
            <a:normAutofit lnSpcReduction="10000"/>
          </a:bodyPr>
          <a:lstStyle/>
          <a:p>
            <a:pPr marL="0" indent="0">
              <a:buNone/>
            </a:pPr>
            <a:r>
              <a:rPr lang="en-US" sz="3000" dirty="0">
                <a:solidFill>
                  <a:schemeClr val="accent1"/>
                </a:solidFill>
                <a:effectLst/>
                <a:latin typeface="Maiandra GD" panose="020E0502030308020204" pitchFamily="34" charset="0"/>
                <a:ea typeface="Calibri" panose="020F0502020204030204" pitchFamily="34" charset="0"/>
                <a:cs typeface="Times New Roman" panose="02020603050405020304" pitchFamily="18" charset="0"/>
              </a:rPr>
              <a:t>There was an experiment done with mice and cherry blossoms,</a:t>
            </a:r>
            <a:r>
              <a:rPr lang="en-US" sz="3000" baseline="30000" dirty="0">
                <a:solidFill>
                  <a:schemeClr val="accent1"/>
                </a:solidFill>
                <a:effectLst/>
                <a:latin typeface="Maiandra GD" panose="020E0502030308020204" pitchFamily="34" charset="0"/>
                <a:ea typeface="Calibri" panose="020F0502020204030204" pitchFamily="34" charset="0"/>
                <a:cs typeface="Calibri" panose="020F0502020204030204" pitchFamily="34" charset="0"/>
              </a:rPr>
              <a:t> </a:t>
            </a:r>
            <a:r>
              <a:rPr lang="en-US" sz="3000" dirty="0">
                <a:solidFill>
                  <a:schemeClr val="accent1"/>
                </a:solidFill>
                <a:effectLst/>
                <a:latin typeface="Maiandra GD" panose="020E0502030308020204" pitchFamily="34" charset="0"/>
                <a:ea typeface="Calibri" panose="020F0502020204030204" pitchFamily="34" charset="0"/>
                <a:cs typeface="Calibri" panose="020F0502020204030204" pitchFamily="34" charset="0"/>
              </a:rPr>
              <a:t>which demonstrates how a reaction to trauma may be passed down for generations.</a:t>
            </a:r>
            <a:endParaRPr lang="en-US" sz="3000" dirty="0">
              <a:solidFill>
                <a:schemeClr val="accent1"/>
              </a:solidFill>
              <a:effectLst/>
              <a:latin typeface="Maiandra GD" panose="020E0502030308020204" pitchFamily="34" charset="0"/>
              <a:ea typeface="Calibri" panose="020F0502020204030204" pitchFamily="34" charset="0"/>
              <a:cs typeface="Times New Roman" panose="02020603050405020304" pitchFamily="18" charset="0"/>
            </a:endParaRPr>
          </a:p>
          <a:p>
            <a:endParaRPr lang="en-US" sz="2000" dirty="0"/>
          </a:p>
        </p:txBody>
      </p:sp>
      <p:grpSp>
        <p:nvGrpSpPr>
          <p:cNvPr id="17" name="Group 16">
            <a:extLst>
              <a:ext uri="{FF2B5EF4-FFF2-40B4-BE49-F238E27FC236}">
                <a16:creationId xmlns:a16="http://schemas.microsoft.com/office/drawing/2014/main" id="{BADF5C24-0D2F-4419-BE47-1AD0CE336199}"/>
              </a:ext>
            </a:extLst>
          </p:cNvPr>
          <p:cNvGrpSpPr/>
          <p:nvPr/>
        </p:nvGrpSpPr>
        <p:grpSpPr>
          <a:xfrm>
            <a:off x="5445457" y="1389157"/>
            <a:ext cx="6155141" cy="4103427"/>
            <a:chOff x="4882913" y="1749418"/>
            <a:chExt cx="6466590" cy="4311060"/>
          </a:xfrm>
        </p:grpSpPr>
        <p:pic>
          <p:nvPicPr>
            <p:cNvPr id="10" name="Picture 9" descr="A picture containing tree, grass, outdoor, plant&#10;&#10;Description automatically generated">
              <a:extLst>
                <a:ext uri="{FF2B5EF4-FFF2-40B4-BE49-F238E27FC236}">
                  <a16:creationId xmlns:a16="http://schemas.microsoft.com/office/drawing/2014/main" id="{CECC45DE-D5FC-373C-EE9C-2D3732C9B34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82913" y="1749418"/>
              <a:ext cx="6466590" cy="4311060"/>
            </a:xfrm>
            <a:prstGeom prst="rect">
              <a:avLst/>
            </a:prstGeom>
          </p:spPr>
        </p:pic>
        <p:pic>
          <p:nvPicPr>
            <p:cNvPr id="15" name="Picture 14" descr="The mouse inside transparent cube looking up">
              <a:extLst>
                <a:ext uri="{FF2B5EF4-FFF2-40B4-BE49-F238E27FC236}">
                  <a16:creationId xmlns:a16="http://schemas.microsoft.com/office/drawing/2014/main" id="{F245461F-4F06-97AA-4116-9E895CE93212}"/>
                </a:ext>
              </a:extLst>
            </p:cNvPr>
            <p:cNvPicPr>
              <a:picLocks noChangeAspect="1"/>
            </p:cNvPicPr>
            <p:nvPr/>
          </p:nvPicPr>
          <p:blipFill>
            <a:blip r:embed="rId5">
              <a:alphaModFix amt="91000"/>
              <a:extLst>
                <a:ext uri="{BEBA8EAE-BF5A-486C-A8C5-ECC9F3942E4B}">
                  <a14:imgProps xmlns:a14="http://schemas.microsoft.com/office/drawing/2010/main">
                    <a14:imgLayer r:embed="rId6">
                      <a14:imgEffect>
                        <a14:saturation sat="183000"/>
                      </a14:imgEffect>
                    </a14:imgLayer>
                  </a14:imgProps>
                </a:ext>
                <a:ext uri="{28A0092B-C50C-407E-A947-70E740481C1C}">
                  <a14:useLocalDpi xmlns:a14="http://schemas.microsoft.com/office/drawing/2010/main" val="0"/>
                </a:ext>
              </a:extLst>
            </a:blip>
            <a:stretch>
              <a:fillRect/>
            </a:stretch>
          </p:blipFill>
          <p:spPr>
            <a:xfrm>
              <a:off x="6597227" y="4182877"/>
              <a:ext cx="1766138" cy="1325816"/>
            </a:xfrm>
            <a:prstGeom prst="flowChartAlternateProcess">
              <a:avLst/>
            </a:prstGeom>
            <a:effectLst>
              <a:softEdge rad="317500"/>
            </a:effectLst>
          </p:spPr>
        </p:pic>
      </p:grpSp>
    </p:spTree>
    <p:extLst>
      <p:ext uri="{BB962C8B-B14F-4D97-AF65-F5344CB8AC3E}">
        <p14:creationId xmlns:p14="http://schemas.microsoft.com/office/powerpoint/2010/main" val="2523144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11E0-8C1F-F1FE-F4AA-307CF4817FFF}"/>
              </a:ext>
            </a:extLst>
          </p:cNvPr>
          <p:cNvSpPr>
            <a:spLocks noGrp="1"/>
          </p:cNvSpPr>
          <p:nvPr>
            <p:ph type="title"/>
          </p:nvPr>
        </p:nvSpPr>
        <p:spPr>
          <a:xfrm>
            <a:off x="520385" y="440407"/>
            <a:ext cx="4650123" cy="969633"/>
          </a:xfrm>
        </p:spPr>
        <p:txBody>
          <a:bodyPr>
            <a:normAutofit/>
          </a:bodyPr>
          <a:lstStyle/>
          <a:p>
            <a:pPr algn="ctr"/>
            <a:r>
              <a:rPr lang="en-US" sz="5400" dirty="0">
                <a:latin typeface="Maiandra GD" panose="020E0502030308020204" pitchFamily="34" charset="0"/>
              </a:rPr>
              <a:t>Inheritance</a:t>
            </a:r>
            <a:endParaRPr lang="en-US" dirty="0">
              <a:latin typeface="Maiandra GD" panose="020E0502030308020204" pitchFamily="34" charset="0"/>
            </a:endParaRPr>
          </a:p>
        </p:txBody>
      </p:sp>
      <p:sp>
        <p:nvSpPr>
          <p:cNvPr id="3" name="Content Placeholder 2">
            <a:extLst>
              <a:ext uri="{FF2B5EF4-FFF2-40B4-BE49-F238E27FC236}">
                <a16:creationId xmlns:a16="http://schemas.microsoft.com/office/drawing/2014/main" id="{90BD5B30-D305-6C5D-5C84-3B876ECB0029}"/>
              </a:ext>
            </a:extLst>
          </p:cNvPr>
          <p:cNvSpPr>
            <a:spLocks noGrp="1"/>
          </p:cNvSpPr>
          <p:nvPr>
            <p:ph idx="1"/>
          </p:nvPr>
        </p:nvSpPr>
        <p:spPr>
          <a:xfrm>
            <a:off x="310833" y="1676400"/>
            <a:ext cx="5095356" cy="4868419"/>
          </a:xfrm>
        </p:spPr>
        <p:txBody>
          <a:bodyPr>
            <a:normAutofit fontScale="92500"/>
          </a:bodyPr>
          <a:lstStyle/>
          <a:p>
            <a:pPr>
              <a:lnSpc>
                <a:spcPct val="100000"/>
              </a:lnSpc>
              <a:spcAft>
                <a:spcPts val="600"/>
              </a:spcAft>
            </a:pPr>
            <a:r>
              <a:rPr lang="en-US" sz="3000" dirty="0">
                <a:solidFill>
                  <a:schemeClr val="accent1"/>
                </a:solidFill>
                <a:latin typeface="Maiandra GD" panose="020E0502030308020204" pitchFamily="34" charset="0"/>
              </a:rPr>
              <a:t>Think about your family traditions, passed down from one generation to another.</a:t>
            </a:r>
          </a:p>
          <a:p>
            <a:pPr lvl="1">
              <a:lnSpc>
                <a:spcPct val="100000"/>
              </a:lnSpc>
              <a:spcAft>
                <a:spcPts val="600"/>
              </a:spcAft>
            </a:pPr>
            <a:r>
              <a:rPr lang="en-US" sz="3000" dirty="0">
                <a:solidFill>
                  <a:schemeClr val="accent1"/>
                </a:solidFill>
                <a:latin typeface="Maiandra GD" panose="020E0502030308020204" pitchFamily="34" charset="0"/>
              </a:rPr>
              <a:t>the holidays you celebrate</a:t>
            </a:r>
          </a:p>
          <a:p>
            <a:pPr lvl="1">
              <a:lnSpc>
                <a:spcPct val="100000"/>
              </a:lnSpc>
              <a:spcAft>
                <a:spcPts val="600"/>
              </a:spcAft>
            </a:pPr>
            <a:r>
              <a:rPr lang="en-US" sz="3000" dirty="0">
                <a:solidFill>
                  <a:schemeClr val="accent1"/>
                </a:solidFill>
                <a:latin typeface="Maiandra GD" panose="020E0502030308020204" pitchFamily="34" charset="0"/>
              </a:rPr>
              <a:t>the foods you eat </a:t>
            </a:r>
          </a:p>
          <a:p>
            <a:pPr lvl="1">
              <a:lnSpc>
                <a:spcPct val="100000"/>
              </a:lnSpc>
              <a:spcAft>
                <a:spcPts val="600"/>
              </a:spcAft>
            </a:pPr>
            <a:r>
              <a:rPr lang="en-US" sz="3000" dirty="0">
                <a:solidFill>
                  <a:schemeClr val="accent1"/>
                </a:solidFill>
                <a:latin typeface="Maiandra GD" panose="020E0502030308020204" pitchFamily="34" charset="0"/>
              </a:rPr>
              <a:t>the way you choose to name your children. </a:t>
            </a:r>
          </a:p>
          <a:p>
            <a:pPr>
              <a:lnSpc>
                <a:spcPct val="100000"/>
              </a:lnSpc>
              <a:spcAft>
                <a:spcPts val="600"/>
              </a:spcAft>
            </a:pPr>
            <a:r>
              <a:rPr lang="en-US" sz="3000" dirty="0">
                <a:solidFill>
                  <a:schemeClr val="accent1"/>
                </a:solidFill>
                <a:latin typeface="Maiandra GD" panose="020E0502030308020204" pitchFamily="34" charset="0"/>
              </a:rPr>
              <a:t>These and more are legacies each of us has inherited.</a:t>
            </a:r>
          </a:p>
          <a:p>
            <a:endParaRPr lang="en-US" sz="1800" dirty="0"/>
          </a:p>
        </p:txBody>
      </p:sp>
      <p:pic>
        <p:nvPicPr>
          <p:cNvPr id="5" name="Picture 4" descr="A group of people posing for a photo&#10;&#10;Description automatically generated">
            <a:extLst>
              <a:ext uri="{FF2B5EF4-FFF2-40B4-BE49-F238E27FC236}">
                <a16:creationId xmlns:a16="http://schemas.microsoft.com/office/drawing/2014/main" id="{884B122E-8823-3B6A-5CAC-F9B4DBF3A6E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344" r="-1" b="-1"/>
          <a:stretch/>
        </p:blipFill>
        <p:spPr>
          <a:xfrm>
            <a:off x="5719254" y="978567"/>
            <a:ext cx="5993468" cy="5394801"/>
          </a:xfrm>
          <a:prstGeom prst="rect">
            <a:avLst/>
          </a:prstGeom>
          <a:ln w="152400" cmpd="thickThin">
            <a:solidFill>
              <a:schemeClr val="accent1"/>
            </a:solidFill>
          </a:ln>
        </p:spPr>
      </p:pic>
    </p:spTree>
    <p:extLst>
      <p:ext uri="{BB962C8B-B14F-4D97-AF65-F5344CB8AC3E}">
        <p14:creationId xmlns:p14="http://schemas.microsoft.com/office/powerpoint/2010/main" val="995133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73FC18-CA38-73A8-A918-E8D3C189DF08}"/>
              </a:ext>
            </a:extLst>
          </p:cNvPr>
          <p:cNvSpPr/>
          <p:nvPr/>
        </p:nvSpPr>
        <p:spPr>
          <a:xfrm>
            <a:off x="477012" y="480060"/>
            <a:ext cx="11237976" cy="589788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quot;Beneath every behavior there is a feeling. And beneath each feeling is ...">
            <a:extLst>
              <a:ext uri="{FF2B5EF4-FFF2-40B4-BE49-F238E27FC236}">
                <a16:creationId xmlns:a16="http://schemas.microsoft.com/office/drawing/2014/main" id="{4E6E6D0A-83B6-19BE-833C-A2BB5742D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595" y="607595"/>
            <a:ext cx="5642810" cy="564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42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4B3B6-4BE3-A717-EDF0-6296B80271B7}"/>
              </a:ext>
            </a:extLst>
          </p:cNvPr>
          <p:cNvSpPr>
            <a:spLocks noGrp="1"/>
          </p:cNvSpPr>
          <p:nvPr>
            <p:ph type="title"/>
          </p:nvPr>
        </p:nvSpPr>
        <p:spPr>
          <a:xfrm>
            <a:off x="284581" y="344415"/>
            <a:ext cx="3217354" cy="732126"/>
          </a:xfrm>
        </p:spPr>
        <p:txBody>
          <a:bodyPr vert="horz" lIns="91440" tIns="45720" rIns="91440" bIns="45720" rtlCol="0" anchor="ctr">
            <a:normAutofit/>
          </a:bodyPr>
          <a:lstStyle/>
          <a:p>
            <a:pPr algn="ctr"/>
            <a:r>
              <a:rPr lang="en-US" kern="1200" dirty="0">
                <a:solidFill>
                  <a:schemeClr val="tx1"/>
                </a:solidFill>
                <a:latin typeface="Maiandra GD" panose="020E0502030308020204" pitchFamily="34" charset="0"/>
              </a:rPr>
              <a:t>Inheritance</a:t>
            </a:r>
          </a:p>
        </p:txBody>
      </p:sp>
      <p:pic>
        <p:nvPicPr>
          <p:cNvPr id="7" name="Content Placeholder 6" descr="A person in a suit&#10;&#10;Description automatically generated with low confidence">
            <a:extLst>
              <a:ext uri="{FF2B5EF4-FFF2-40B4-BE49-F238E27FC236}">
                <a16:creationId xmlns:a16="http://schemas.microsoft.com/office/drawing/2014/main" id="{78FC5256-C8E8-64AC-D3D9-15F4CDFEB1EC}"/>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 b="5182"/>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Picture 3" descr="A picture containing text, outdoor, old, standing&#10;&#10;Description automatically generated">
            <a:extLst>
              <a:ext uri="{FF2B5EF4-FFF2-40B4-BE49-F238E27FC236}">
                <a16:creationId xmlns:a16="http://schemas.microsoft.com/office/drawing/2014/main" id="{197C7E61-8F3D-1C64-A804-0095FFA520DA}"/>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26853"/>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p:nvSpPr>
          <p:cNvPr id="9" name="TextBox 8">
            <a:extLst>
              <a:ext uri="{FF2B5EF4-FFF2-40B4-BE49-F238E27FC236}">
                <a16:creationId xmlns:a16="http://schemas.microsoft.com/office/drawing/2014/main" id="{9C0C13B4-8E62-DA21-B418-067D3E5815A9}"/>
              </a:ext>
            </a:extLst>
          </p:cNvPr>
          <p:cNvSpPr txBox="1"/>
          <p:nvPr/>
        </p:nvSpPr>
        <p:spPr>
          <a:xfrm>
            <a:off x="164542" y="1274573"/>
            <a:ext cx="3457432" cy="5019349"/>
          </a:xfrm>
          <a:prstGeom prst="rect">
            <a:avLst/>
          </a:prstGeom>
        </p:spPr>
        <p:txBody>
          <a:bodyPr vert="horz" lIns="91440" tIns="45720" rIns="91440" bIns="45720" rtlCol="0">
            <a:noAutofit/>
          </a:bodyPr>
          <a:lstStyle/>
          <a:p>
            <a:pPr marL="285750" indent="-228600">
              <a:spcAft>
                <a:spcPts val="1800"/>
              </a:spcAft>
              <a:buFont typeface="Arial" panose="020B0604020202020204" pitchFamily="34" charset="0"/>
              <a:buChar char="•"/>
            </a:pPr>
            <a:r>
              <a:rPr lang="en-US" sz="3000" dirty="0">
                <a:solidFill>
                  <a:schemeClr val="accent1"/>
                </a:solidFill>
                <a:effectLst/>
                <a:latin typeface="Maiandra GD" panose="020E0502030308020204" pitchFamily="34" charset="0"/>
              </a:rPr>
              <a:t>We not only inherit recipes and family heirlooms, but sensitivities and methods of coping as well. </a:t>
            </a:r>
          </a:p>
          <a:p>
            <a:pPr marL="285750" indent="-228600">
              <a:spcAft>
                <a:spcPts val="1800"/>
              </a:spcAft>
              <a:buFont typeface="Arial" panose="020B0604020202020204" pitchFamily="34" charset="0"/>
              <a:buChar char="•"/>
            </a:pPr>
            <a:r>
              <a:rPr lang="en-US" sz="3000" dirty="0">
                <a:solidFill>
                  <a:schemeClr val="accent1"/>
                </a:solidFill>
                <a:effectLst/>
                <a:latin typeface="Maiandra GD" panose="020E0502030308020204" pitchFamily="34" charset="0"/>
              </a:rPr>
              <a:t>We don’t merely study history, we live it.</a:t>
            </a:r>
            <a:endParaRPr lang="en-US" sz="3000" dirty="0">
              <a:solidFill>
                <a:schemeClr val="accent1"/>
              </a:solidFill>
              <a:latin typeface="Maiandra GD" panose="020E0502030308020204" pitchFamily="34" charset="0"/>
            </a:endParaRPr>
          </a:p>
        </p:txBody>
      </p:sp>
    </p:spTree>
    <p:extLst>
      <p:ext uri="{BB962C8B-B14F-4D97-AF65-F5344CB8AC3E}">
        <p14:creationId xmlns:p14="http://schemas.microsoft.com/office/powerpoint/2010/main" val="2777533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9F665-062A-63B5-2117-36FB7A2C6EB3}"/>
              </a:ext>
            </a:extLst>
          </p:cNvPr>
          <p:cNvSpPr>
            <a:spLocks noGrp="1"/>
          </p:cNvSpPr>
          <p:nvPr>
            <p:ph type="title"/>
          </p:nvPr>
        </p:nvSpPr>
        <p:spPr/>
        <p:txBody>
          <a:bodyPr>
            <a:normAutofit/>
          </a:bodyPr>
          <a:lstStyle/>
          <a:p>
            <a:pPr algn="ctr"/>
            <a:r>
              <a:rPr lang="en-US" sz="7200" dirty="0">
                <a:latin typeface="Maiandra GD" panose="020E0502030308020204" pitchFamily="34" charset="0"/>
              </a:rPr>
              <a:t>Epigenetics</a:t>
            </a:r>
          </a:p>
        </p:txBody>
      </p:sp>
      <p:pic>
        <p:nvPicPr>
          <p:cNvPr id="5" name="Online Media 4" title="Epigenetics: Why Inheritance Is Weirder Than We Thought">
            <a:hlinkClick r:id="" action="ppaction://media"/>
            <a:extLst>
              <a:ext uri="{FF2B5EF4-FFF2-40B4-BE49-F238E27FC236}">
                <a16:creationId xmlns:a16="http://schemas.microsoft.com/office/drawing/2014/main" id="{9EB7D4B3-FAA1-8B8F-D28A-8CA59BC212A6}"/>
              </a:ext>
            </a:extLst>
          </p:cNvPr>
          <p:cNvPicPr>
            <a:picLocks noGrp="1" noRot="1" noChangeAspect="1"/>
          </p:cNvPicPr>
          <p:nvPr>
            <p:ph idx="1"/>
            <a:videoFile r:link="rId1"/>
          </p:nvPr>
        </p:nvPicPr>
        <p:blipFill>
          <a:blip r:embed="rId4"/>
          <a:stretch>
            <a:fillRect/>
          </a:stretch>
        </p:blipFill>
        <p:spPr>
          <a:xfrm>
            <a:off x="1642872" y="1716814"/>
            <a:ext cx="8906257" cy="5032375"/>
          </a:xfrm>
          <a:prstGeom prst="rect">
            <a:avLst/>
          </a:prstGeom>
          <a:ln w="76200">
            <a:solidFill>
              <a:schemeClr val="accent1"/>
            </a:solidFill>
          </a:ln>
        </p:spPr>
      </p:pic>
    </p:spTree>
    <p:extLst>
      <p:ext uri="{BB962C8B-B14F-4D97-AF65-F5344CB8AC3E}">
        <p14:creationId xmlns:p14="http://schemas.microsoft.com/office/powerpoint/2010/main" val="221664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F41E-2ACC-2D91-4BA7-B14EC92D0AFB}"/>
              </a:ext>
            </a:extLst>
          </p:cNvPr>
          <p:cNvSpPr>
            <a:spLocks noGrp="1"/>
          </p:cNvSpPr>
          <p:nvPr>
            <p:ph type="title"/>
          </p:nvPr>
        </p:nvSpPr>
        <p:spPr>
          <a:xfrm>
            <a:off x="762001" y="436880"/>
            <a:ext cx="5314536" cy="1325563"/>
          </a:xfrm>
        </p:spPr>
        <p:txBody>
          <a:bodyPr vert="horz" lIns="91440" tIns="45720" rIns="91440" bIns="45720" rtlCol="0" anchor="ctr">
            <a:normAutofit/>
          </a:bodyPr>
          <a:lstStyle/>
          <a:p>
            <a:r>
              <a:rPr lang="en-US" dirty="0">
                <a:latin typeface="Maiandra GD" panose="020E0502030308020204" pitchFamily="34" charset="0"/>
              </a:rPr>
              <a:t>Epigenetics</a:t>
            </a:r>
          </a:p>
        </p:txBody>
      </p:sp>
      <p:sp>
        <p:nvSpPr>
          <p:cNvPr id="3" name="Content Placeholder 2">
            <a:extLst>
              <a:ext uri="{FF2B5EF4-FFF2-40B4-BE49-F238E27FC236}">
                <a16:creationId xmlns:a16="http://schemas.microsoft.com/office/drawing/2014/main" id="{3BDD57D6-E538-CB5B-152A-0FACB13E8079}"/>
              </a:ext>
            </a:extLst>
          </p:cNvPr>
          <p:cNvSpPr>
            <a:spLocks noGrp="1"/>
          </p:cNvSpPr>
          <p:nvPr>
            <p:ph sz="half" idx="1"/>
          </p:nvPr>
        </p:nvSpPr>
        <p:spPr>
          <a:xfrm>
            <a:off x="571500" y="1762443"/>
            <a:ext cx="4784271" cy="4658678"/>
          </a:xfrm>
        </p:spPr>
        <p:txBody>
          <a:bodyPr vert="horz" lIns="91440" tIns="45720" rIns="91440" bIns="45720" rtlCol="0" anchor="t">
            <a:normAutofit/>
          </a:bodyPr>
          <a:lstStyle/>
          <a:p>
            <a:r>
              <a:rPr lang="en-US" dirty="0">
                <a:solidFill>
                  <a:srgbClr val="FEFFFF"/>
                </a:solidFill>
                <a:latin typeface="Maiandra GD" panose="020E0502030308020204" pitchFamily="34" charset="0"/>
                <a:cs typeface="Times New Roman" panose="02020603050405020304" pitchFamily="18" charset="0"/>
              </a:rPr>
              <a:t>The unacknowledged terrors of one generation may lead to neglect in the next. </a:t>
            </a:r>
          </a:p>
          <a:p>
            <a:pPr marL="0" indent="0">
              <a:lnSpc>
                <a:spcPct val="100000"/>
              </a:lnSpc>
              <a:spcAft>
                <a:spcPts val="600"/>
              </a:spcAft>
              <a:buNone/>
            </a:pPr>
            <a:endParaRPr lang="en-US" dirty="0">
              <a:solidFill>
                <a:srgbClr val="FEFFFF"/>
              </a:solidFill>
              <a:latin typeface="Maiandra GD" panose="020E0502030308020204" pitchFamily="34" charset="0"/>
              <a:cs typeface="Times New Roman" panose="02020603050405020304" pitchFamily="18" charset="0"/>
            </a:endParaRPr>
          </a:p>
          <a:p>
            <a:r>
              <a:rPr lang="en-US" dirty="0">
                <a:solidFill>
                  <a:srgbClr val="FEFFFF"/>
                </a:solidFill>
                <a:latin typeface="Maiandra GD" panose="020E0502030308020204" pitchFamily="34" charset="0"/>
                <a:cs typeface="Times New Roman" panose="02020603050405020304" pitchFamily="18" charset="0"/>
              </a:rPr>
              <a:t>These historical traumas inform decisions about who we can and cannot trust, as well as what we do, and do not believe. </a:t>
            </a:r>
          </a:p>
        </p:txBody>
      </p:sp>
      <p:pic>
        <p:nvPicPr>
          <p:cNvPr id="5" name="Picture 4" descr="Text, whiteboard&#10;&#10;Description automatically generated">
            <a:extLst>
              <a:ext uri="{FF2B5EF4-FFF2-40B4-BE49-F238E27FC236}">
                <a16:creationId xmlns:a16="http://schemas.microsoft.com/office/drawing/2014/main" id="{17BAD0D0-88F8-8460-617B-26EAD6C3032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282" b="-2"/>
          <a:stretch/>
        </p:blipFill>
        <p:spPr>
          <a:xfrm>
            <a:off x="5703147" y="-3"/>
            <a:ext cx="6488854" cy="6742931"/>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xtBox 5">
            <a:extLst>
              <a:ext uri="{FF2B5EF4-FFF2-40B4-BE49-F238E27FC236}">
                <a16:creationId xmlns:a16="http://schemas.microsoft.com/office/drawing/2014/main" id="{083BDCDA-88BE-F0EF-D7A1-85A778E66EE5}"/>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openoregon.pressbooks.pub/humanservices/chapter/oppression-and-pow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32517140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2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Rectangle 2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EEEEAC-59CF-18E7-36AA-48F1E505E2F9}"/>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latin typeface="Maiandra GD" panose="020E0502030308020204" pitchFamily="34" charset="0"/>
              </a:rPr>
              <a:t>Bayview Child Health Center </a:t>
            </a:r>
          </a:p>
        </p:txBody>
      </p:sp>
      <p:pic>
        <p:nvPicPr>
          <p:cNvPr id="10" name="Content Placeholder 9" descr="A person sitting at a table&#10;&#10;Description automatically generated with medium confidence">
            <a:extLst>
              <a:ext uri="{FF2B5EF4-FFF2-40B4-BE49-F238E27FC236}">
                <a16:creationId xmlns:a16="http://schemas.microsoft.com/office/drawing/2014/main" id="{74495CBE-1AAD-1B70-0882-D542DC848A3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2907" y="307731"/>
            <a:ext cx="5330182" cy="3997637"/>
          </a:xfrm>
          <a:prstGeom prst="rect">
            <a:avLst/>
          </a:prstGeom>
        </p:spPr>
      </p:pic>
      <p:pic>
        <p:nvPicPr>
          <p:cNvPr id="16" name="Picture 15" descr="A picture containing tree, outdoor, sky, ground&#10;&#10;Description automatically generated">
            <a:extLst>
              <a:ext uri="{FF2B5EF4-FFF2-40B4-BE49-F238E27FC236}">
                <a16:creationId xmlns:a16="http://schemas.microsoft.com/office/drawing/2014/main" id="{CE103FE4-95F5-D1B7-03DC-2606ED2DBEA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16043" y="792533"/>
            <a:ext cx="5455917" cy="3028033"/>
          </a:xfrm>
          <a:prstGeom prst="rect">
            <a:avLst/>
          </a:prstGeom>
        </p:spPr>
      </p:pic>
      <p:cxnSp>
        <p:nvCxnSpPr>
          <p:cNvPr id="21" name="Straight Connector 2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CF3ED3B-F6AC-E424-168E-419706608458}"/>
              </a:ext>
            </a:extLst>
          </p:cNvPr>
          <p:cNvSpPr txBox="1"/>
          <p:nvPr/>
        </p:nvSpPr>
        <p:spPr>
          <a:xfrm>
            <a:off x="9685144" y="3620511"/>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healinglandscapes.org/designer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5904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se, several&#10;&#10;Description automatically generated">
            <a:extLst>
              <a:ext uri="{FF2B5EF4-FFF2-40B4-BE49-F238E27FC236}">
                <a16:creationId xmlns:a16="http://schemas.microsoft.com/office/drawing/2014/main" id="{E4519A42-41B1-9E47-A59E-4C55D580EDE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413"/>
          <a:stretch/>
        </p:blipFill>
        <p:spPr>
          <a:xfrm>
            <a:off x="20" y="10"/>
            <a:ext cx="12191981" cy="6857990"/>
          </a:xfrm>
          <a:prstGeom prst="rect">
            <a:avLst/>
          </a:prstGeom>
        </p:spPr>
      </p:pic>
      <p:sp>
        <p:nvSpPr>
          <p:cNvPr id="2" name="Title 1">
            <a:extLst>
              <a:ext uri="{FF2B5EF4-FFF2-40B4-BE49-F238E27FC236}">
                <a16:creationId xmlns:a16="http://schemas.microsoft.com/office/drawing/2014/main" id="{66B3C5EF-9FD7-766C-5F7F-88B52019220E}"/>
              </a:ext>
            </a:extLst>
          </p:cNvPr>
          <p:cNvSpPr>
            <a:spLocks noGrp="1"/>
          </p:cNvSpPr>
          <p:nvPr>
            <p:ph type="ctrTitle"/>
          </p:nvPr>
        </p:nvSpPr>
        <p:spPr>
          <a:xfrm>
            <a:off x="404553" y="3091928"/>
            <a:ext cx="9078562" cy="2387600"/>
          </a:xfrm>
        </p:spPr>
        <p:txBody>
          <a:bodyPr>
            <a:normAutofit/>
          </a:bodyPr>
          <a:lstStyle/>
          <a:p>
            <a:pPr algn="l"/>
            <a:r>
              <a:rPr lang="en-US" sz="6600" dirty="0">
                <a:solidFill>
                  <a:schemeClr val="bg1"/>
                </a:solidFill>
                <a:latin typeface="Maiandra GD" panose="020E0502030308020204" pitchFamily="34" charset="0"/>
              </a:rPr>
              <a:t>Tadpoles &amp; Toads</a:t>
            </a:r>
          </a:p>
        </p:txBody>
      </p:sp>
      <p:sp>
        <p:nvSpPr>
          <p:cNvPr id="3" name="Subtitle 2">
            <a:extLst>
              <a:ext uri="{FF2B5EF4-FFF2-40B4-BE49-F238E27FC236}">
                <a16:creationId xmlns:a16="http://schemas.microsoft.com/office/drawing/2014/main" id="{00D31518-AEDA-0808-7671-02D0261E4FA6}"/>
              </a:ext>
            </a:extLst>
          </p:cNvPr>
          <p:cNvSpPr>
            <a:spLocks noGrp="1"/>
          </p:cNvSpPr>
          <p:nvPr>
            <p:ph type="subTitle" idx="1"/>
          </p:nvPr>
        </p:nvSpPr>
        <p:spPr>
          <a:xfrm>
            <a:off x="404553" y="5624945"/>
            <a:ext cx="9078562" cy="592975"/>
          </a:xfrm>
        </p:spPr>
        <p:txBody>
          <a:bodyPr anchor="ctr">
            <a:normAutofit/>
          </a:bodyPr>
          <a:lstStyle/>
          <a:p>
            <a:pPr algn="l"/>
            <a:r>
              <a:rPr lang="en-US" sz="3600" dirty="0">
                <a:solidFill>
                  <a:schemeClr val="bg1"/>
                </a:solidFill>
                <a:latin typeface="Maiandra GD" panose="020E0502030308020204" pitchFamily="34" charset="0"/>
              </a:rPr>
              <a:t>The Hayes Laboratory Connection</a:t>
            </a:r>
          </a:p>
        </p:txBody>
      </p:sp>
    </p:spTree>
    <p:extLst>
      <p:ext uri="{BB962C8B-B14F-4D97-AF65-F5344CB8AC3E}">
        <p14:creationId xmlns:p14="http://schemas.microsoft.com/office/powerpoint/2010/main" val="2597743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rthropod, invertebrate&#10;&#10;Description automatically generated">
            <a:extLst>
              <a:ext uri="{FF2B5EF4-FFF2-40B4-BE49-F238E27FC236}">
                <a16:creationId xmlns:a16="http://schemas.microsoft.com/office/drawing/2014/main" id="{E91DD701-8F9C-910E-95BC-E8D2E996D35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89304" y="1151467"/>
            <a:ext cx="9817528" cy="2184400"/>
          </a:xfrm>
          <a:prstGeom prst="rect">
            <a:avLst/>
          </a:prstGeom>
        </p:spPr>
      </p:pic>
      <p:sp>
        <p:nvSpPr>
          <p:cNvPr id="2" name="TextBox 1">
            <a:extLst>
              <a:ext uri="{FF2B5EF4-FFF2-40B4-BE49-F238E27FC236}">
                <a16:creationId xmlns:a16="http://schemas.microsoft.com/office/drawing/2014/main" id="{735525C0-9F4F-3BC4-DB72-9D71EE4E5825}"/>
              </a:ext>
            </a:extLst>
          </p:cNvPr>
          <p:cNvSpPr txBox="1"/>
          <p:nvPr/>
        </p:nvSpPr>
        <p:spPr>
          <a:xfrm>
            <a:off x="1133518" y="3752426"/>
            <a:ext cx="9046802" cy="2499031"/>
          </a:xfrm>
          <a:prstGeom prst="rect">
            <a:avLst/>
          </a:prstGeom>
        </p:spPr>
        <p:txBody>
          <a:bodyPr vert="horz" lIns="91440" tIns="45720" rIns="91440" bIns="45720" rtlCol="0" anchor="t">
            <a:norm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aiandra GD" panose="020E0502030308020204" pitchFamily="34" charset="0"/>
              </a:rPr>
              <a:t>Researchers at the Hayes Lab studied the maturation of tadpoles to toads while dosing them with steroid hormones.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aiandra GD" panose="020E0502030308020204" pitchFamily="34" charset="0"/>
              </a:rPr>
              <a:t>They noticed how the tadpole's growth &amp; later metamorphosis had been affected.</a:t>
            </a:r>
          </a:p>
        </p:txBody>
      </p:sp>
    </p:spTree>
    <p:extLst>
      <p:ext uri="{BB962C8B-B14F-4D97-AF65-F5344CB8AC3E}">
        <p14:creationId xmlns:p14="http://schemas.microsoft.com/office/powerpoint/2010/main" val="1128994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rog on the ground&#10;&#10;Description automatically generated with medium confidence">
            <a:extLst>
              <a:ext uri="{FF2B5EF4-FFF2-40B4-BE49-F238E27FC236}">
                <a16:creationId xmlns:a16="http://schemas.microsoft.com/office/drawing/2014/main" id="{75BECA98-42D9-C272-DA82-1FFBCEDE30DB}"/>
              </a:ext>
            </a:extLst>
          </p:cNvPr>
          <p:cNvPicPr>
            <a:picLocks noChangeAspect="1"/>
          </p:cNvPicPr>
          <p:nvPr/>
        </p:nvPicPr>
        <p:blipFill rotWithShape="1">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964" b="9920"/>
          <a:stretch/>
        </p:blipFill>
        <p:spPr>
          <a:xfrm>
            <a:off x="20" y="26896"/>
            <a:ext cx="12191980" cy="6857999"/>
          </a:xfrm>
          <a:prstGeom prst="rect">
            <a:avLst/>
          </a:prstGeom>
        </p:spPr>
      </p:pic>
      <p:sp>
        <p:nvSpPr>
          <p:cNvPr id="2" name="TextBox 1">
            <a:extLst>
              <a:ext uri="{FF2B5EF4-FFF2-40B4-BE49-F238E27FC236}">
                <a16:creationId xmlns:a16="http://schemas.microsoft.com/office/drawing/2014/main" id="{735525C0-9F4F-3BC4-DB72-9D71EE4E5825}"/>
              </a:ext>
            </a:extLst>
          </p:cNvPr>
          <p:cNvSpPr txBox="1"/>
          <p:nvPr/>
        </p:nvSpPr>
        <p:spPr>
          <a:xfrm>
            <a:off x="674276" y="3906202"/>
            <a:ext cx="10340283" cy="290051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100" b="0" i="0" u="none" strike="noStrike" kern="1200" cap="none" spc="0" normalizeH="0" noProof="0" dirty="0">
                <a:ln>
                  <a:noFill/>
                </a:ln>
                <a:effectLst/>
                <a:uLnTx/>
                <a:uFillTx/>
                <a:latin typeface="Maiandra GD" panose="020E0502030308020204" pitchFamily="34" charset="0"/>
              </a:rPr>
              <a:t>If the toads were exposed to corticosterone late in development, it sped up their metamorphosis from tadpoles to toads</a:t>
            </a:r>
          </a:p>
        </p:txBody>
      </p:sp>
    </p:spTree>
    <p:extLst>
      <p:ext uri="{BB962C8B-B14F-4D97-AF65-F5344CB8AC3E}">
        <p14:creationId xmlns:p14="http://schemas.microsoft.com/office/powerpoint/2010/main" val="3184555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rog on a rock&#10;&#10;Description automatically generated with medium confidence">
            <a:extLst>
              <a:ext uri="{FF2B5EF4-FFF2-40B4-BE49-F238E27FC236}">
                <a16:creationId xmlns:a16="http://schemas.microsoft.com/office/drawing/2014/main" id="{B8437C47-75C2-D840-102F-13148AFC563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487" r="5250" b="1"/>
          <a:stretch/>
        </p:blipFill>
        <p:spPr>
          <a:xfrm>
            <a:off x="827088" y="1498600"/>
            <a:ext cx="5260975"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2" name="TextBox 1">
            <a:extLst>
              <a:ext uri="{FF2B5EF4-FFF2-40B4-BE49-F238E27FC236}">
                <a16:creationId xmlns:a16="http://schemas.microsoft.com/office/drawing/2014/main" id="{735525C0-9F4F-3BC4-DB72-9D71EE4E5825}"/>
              </a:ext>
            </a:extLst>
          </p:cNvPr>
          <p:cNvSpPr txBox="1"/>
          <p:nvPr/>
        </p:nvSpPr>
        <p:spPr>
          <a:xfrm>
            <a:off x="6299199" y="596992"/>
            <a:ext cx="5581125" cy="5692402"/>
          </a:xfrm>
          <a:prstGeom prst="rect">
            <a:avLst/>
          </a:prstGeom>
        </p:spPr>
        <p:txBody>
          <a:bodyPr vert="horz" lIns="91440" tIns="45720" rIns="91440" bIns="45720" rtlCol="0">
            <a:normAutofit fontScale="92500" lnSpcReduction="20000"/>
          </a:bodyPr>
          <a:lstStyle/>
          <a:p>
            <a:pPr marR="0" lvl="0" algn="ctr" defTabSz="914400" rtl="0" eaLnBrk="1" fontAlgn="auto" latinLnBrk="0" hangingPunct="1">
              <a:lnSpc>
                <a:spcPct val="124000"/>
              </a:lnSpc>
              <a:spcBef>
                <a:spcPts val="0"/>
              </a:spcBef>
              <a:buClrTx/>
              <a:buSzTx/>
              <a:tabLst/>
              <a:defRPr/>
            </a:pPr>
            <a:r>
              <a:rPr kumimoji="0" lang="en-US" sz="2800" b="0" i="0" u="none" strike="noStrike" kern="1200" cap="none" spc="0" normalizeH="0" baseline="0" noProof="0" dirty="0">
                <a:ln>
                  <a:noFill/>
                </a:ln>
                <a:solidFill>
                  <a:srgbClr val="0070C0"/>
                </a:solidFill>
                <a:effectLst/>
                <a:uLnTx/>
                <a:uFillTx/>
                <a:latin typeface="Maiandra GD" panose="020E0502030308020204" pitchFamily="34" charset="0"/>
              </a:rPr>
              <a:t>If, however, the tadpoles were exposed to the steroid for a prolonged period, </a:t>
            </a:r>
          </a:p>
          <a:p>
            <a:pPr marR="0" lvl="0" algn="ctr" defTabSz="914400" rtl="0" eaLnBrk="1" fontAlgn="auto" latinLnBrk="0" hangingPunct="1">
              <a:lnSpc>
                <a:spcPct val="124000"/>
              </a:lnSpc>
              <a:spcBef>
                <a:spcPts val="0"/>
              </a:spcBef>
              <a:buClrTx/>
              <a:buSzTx/>
              <a:tabLst/>
              <a:defRPr/>
            </a:pPr>
            <a:r>
              <a:rPr kumimoji="0" lang="en-US" sz="2800" b="0" i="0" u="none" strike="noStrike" kern="1200" cap="none" spc="0" normalizeH="0" baseline="0" noProof="0" dirty="0">
                <a:ln>
                  <a:noFill/>
                </a:ln>
                <a:solidFill>
                  <a:srgbClr val="0070C0"/>
                </a:solidFill>
                <a:effectLst/>
                <a:uLnTx/>
                <a:uFillTx/>
                <a:latin typeface="Maiandra GD" panose="020E0502030308020204" pitchFamily="34" charset="0"/>
              </a:rPr>
              <a:t>or, </a:t>
            </a:r>
          </a:p>
          <a:p>
            <a:pPr marL="0" marR="0" lvl="0" indent="0" algn="ctr" defTabSz="914400" rtl="0" eaLnBrk="1" fontAlgn="auto" latinLnBrk="0" hangingPunct="1">
              <a:lnSpc>
                <a:spcPct val="124000"/>
              </a:lnSpc>
              <a:spcBef>
                <a:spcPts val="0"/>
              </a:spcBef>
              <a:buClrTx/>
              <a:buSzTx/>
              <a:buFontTx/>
              <a:buNone/>
              <a:tabLst/>
              <a:defRPr/>
            </a:pPr>
            <a:r>
              <a:rPr kumimoji="0" lang="en-US" sz="2800" b="0" i="0" u="none" strike="noStrike" kern="1200" cap="none" spc="0" normalizeH="0" baseline="0" noProof="0" dirty="0">
                <a:ln>
                  <a:noFill/>
                </a:ln>
                <a:solidFill>
                  <a:srgbClr val="0070C0"/>
                </a:solidFill>
                <a:effectLst/>
                <a:uLnTx/>
                <a:uFillTx/>
                <a:latin typeface="Maiandra GD" panose="020E0502030308020204" pitchFamily="34" charset="0"/>
              </a:rPr>
              <a:t>      early in development, </a:t>
            </a:r>
          </a:p>
          <a:p>
            <a:pPr marL="0" marR="0" lvl="0" indent="0" algn="ctr" defTabSz="914400" rtl="0" eaLnBrk="1" fontAlgn="auto" latinLnBrk="0" hangingPunct="1">
              <a:lnSpc>
                <a:spcPct val="124000"/>
              </a:lnSpc>
              <a:spcBef>
                <a:spcPts val="0"/>
              </a:spcBef>
              <a:buClrTx/>
              <a:buSzTx/>
              <a:buFontTx/>
              <a:buNone/>
              <a:tabLst/>
              <a:defRPr/>
            </a:pPr>
            <a:r>
              <a:rPr kumimoji="0" lang="en-US" sz="2800" b="0" i="0" u="none" strike="noStrike" kern="1200" cap="none" spc="0" normalizeH="0" baseline="0" noProof="0" dirty="0">
                <a:ln>
                  <a:noFill/>
                </a:ln>
                <a:solidFill>
                  <a:srgbClr val="0070C0"/>
                </a:solidFill>
                <a:effectLst/>
                <a:uLnTx/>
                <a:uFillTx/>
                <a:latin typeface="Maiandra GD" panose="020E0502030308020204" pitchFamily="34" charset="0"/>
              </a:rPr>
              <a:t>it inhibited their growth,</a:t>
            </a:r>
          </a:p>
          <a:p>
            <a:pPr marL="0" marR="0" lvl="0" indent="0" algn="ctr" defTabSz="914400" rtl="0" eaLnBrk="1" fontAlgn="auto" latinLnBrk="0" hangingPunct="1">
              <a:lnSpc>
                <a:spcPct val="124000"/>
              </a:lnSpc>
              <a:spcBef>
                <a:spcPts val="0"/>
              </a:spcBef>
              <a:buClrTx/>
              <a:buSzTx/>
              <a:buFontTx/>
              <a:buNone/>
              <a:tabLst/>
              <a:defRPr/>
            </a:pPr>
            <a:r>
              <a:rPr kumimoji="0" lang="en-US" sz="2800" b="0" i="0" u="none" strike="noStrike" kern="1200" cap="none" spc="0" normalizeH="0" baseline="0" noProof="0" dirty="0">
                <a:ln>
                  <a:noFill/>
                </a:ln>
                <a:solidFill>
                  <a:srgbClr val="0070C0"/>
                </a:solidFill>
                <a:effectLst/>
                <a:uLnTx/>
                <a:uFillTx/>
                <a:latin typeface="Maiandra GD" panose="020E0502030308020204" pitchFamily="34" charset="0"/>
              </a:rPr>
              <a:t> decreased their immune function, diminished lung function, </a:t>
            </a:r>
          </a:p>
          <a:p>
            <a:pPr marL="0" marR="0" lvl="0" indent="0" algn="ctr" defTabSz="914400" rtl="0" eaLnBrk="1" fontAlgn="auto" latinLnBrk="0" hangingPunct="1">
              <a:lnSpc>
                <a:spcPct val="124000"/>
              </a:lnSpc>
              <a:spcBef>
                <a:spcPts val="0"/>
              </a:spcBef>
              <a:buClrTx/>
              <a:buSzTx/>
              <a:buFontTx/>
              <a:buNone/>
              <a:tabLst/>
              <a:defRPr/>
            </a:pPr>
            <a:r>
              <a:rPr kumimoji="0" lang="en-US" sz="2800" b="0" i="0" u="none" strike="noStrike" kern="1200" cap="none" spc="0" normalizeH="0" baseline="0" noProof="0" dirty="0">
                <a:ln>
                  <a:noFill/>
                </a:ln>
                <a:solidFill>
                  <a:srgbClr val="0070C0"/>
                </a:solidFill>
                <a:effectLst/>
                <a:uLnTx/>
                <a:uFillTx/>
                <a:latin typeface="Maiandra GD" panose="020E0502030308020204" pitchFamily="34" charset="0"/>
              </a:rPr>
              <a:t>increased blood pressure </a:t>
            </a:r>
          </a:p>
          <a:p>
            <a:pPr marL="0" marR="0" lvl="0" indent="0" algn="ctr" defTabSz="914400" rtl="0" eaLnBrk="1" fontAlgn="auto" latinLnBrk="0" hangingPunct="1">
              <a:lnSpc>
                <a:spcPct val="124000"/>
              </a:lnSpc>
              <a:spcBef>
                <a:spcPts val="0"/>
              </a:spcBef>
              <a:buClrTx/>
              <a:buSzTx/>
              <a:buFontTx/>
              <a:buNone/>
              <a:tabLst/>
              <a:defRPr/>
            </a:pPr>
            <a:r>
              <a:rPr kumimoji="0" lang="en-US" sz="2800" b="0" i="0" u="none" strike="noStrike" kern="1200" cap="none" spc="0" normalizeH="0" baseline="0" noProof="0" dirty="0">
                <a:ln>
                  <a:noFill/>
                </a:ln>
                <a:solidFill>
                  <a:srgbClr val="0070C0"/>
                </a:solidFill>
                <a:effectLst/>
                <a:uLnTx/>
                <a:uFillTx/>
                <a:latin typeface="Maiandra GD" panose="020E0502030308020204" pitchFamily="34" charset="0"/>
              </a:rPr>
              <a:t>&amp; impaired neurological development.</a:t>
            </a:r>
          </a:p>
          <a:p>
            <a:pPr marL="0" marR="0" lvl="0" indent="0" algn="ctr" defTabSz="914400" rtl="0" eaLnBrk="1" fontAlgn="auto" latinLnBrk="0" hangingPunct="1">
              <a:lnSpc>
                <a:spcPct val="124000"/>
              </a:lnSpc>
              <a:spcBef>
                <a:spcPts val="0"/>
              </a:spcBef>
              <a:buClrTx/>
              <a:buSzTx/>
              <a:buFontTx/>
              <a:buNone/>
              <a:tabLst/>
              <a:defRPr/>
            </a:pPr>
            <a:endParaRPr kumimoji="0" lang="en-US" sz="2200" b="0" i="0" u="none" strike="noStrike" kern="1200" cap="none" spc="0" normalizeH="0" baseline="0" noProof="0" dirty="0">
              <a:ln>
                <a:noFill/>
              </a:ln>
              <a:solidFill>
                <a:srgbClr val="0070C0"/>
              </a:solidFill>
              <a:effectLst/>
              <a:uLnTx/>
              <a:uFillTx/>
              <a:latin typeface="Maiandra GD" panose="020E0502030308020204" pitchFamily="34" charset="0"/>
            </a:endParaRPr>
          </a:p>
          <a:p>
            <a:pPr marR="0" lvl="0" algn="ctr" defTabSz="914400" rtl="0" eaLnBrk="1" fontAlgn="auto" latinLnBrk="0" hangingPunct="1">
              <a:lnSpc>
                <a:spcPct val="124000"/>
              </a:lnSpc>
              <a:spcBef>
                <a:spcPts val="0"/>
              </a:spcBef>
              <a:buClrTx/>
              <a:buSzTx/>
              <a:tabLst/>
              <a:defRPr/>
            </a:pPr>
            <a:r>
              <a:rPr kumimoji="0" lang="en-US" sz="2800" b="0" i="0" u="none" strike="noStrike" kern="1200" cap="none" spc="0" normalizeH="0" baseline="0" noProof="0" dirty="0">
                <a:ln>
                  <a:noFill/>
                </a:ln>
                <a:solidFill>
                  <a:srgbClr val="0070C0"/>
                </a:solidFill>
                <a:effectLst/>
                <a:uLnTx/>
                <a:uFillTx/>
                <a:latin typeface="Maiandra GD" panose="020E0502030308020204" pitchFamily="34" charset="0"/>
              </a:rPr>
              <a:t>Some never became toads.</a:t>
            </a:r>
          </a:p>
        </p:txBody>
      </p:sp>
    </p:spTree>
    <p:extLst>
      <p:ext uri="{BB962C8B-B14F-4D97-AF65-F5344CB8AC3E}">
        <p14:creationId xmlns:p14="http://schemas.microsoft.com/office/powerpoint/2010/main" val="835583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5525C0-9F4F-3BC4-DB72-9D71EE4E5825}"/>
              </a:ext>
            </a:extLst>
          </p:cNvPr>
          <p:cNvSpPr txBox="1"/>
          <p:nvPr/>
        </p:nvSpPr>
        <p:spPr>
          <a:xfrm>
            <a:off x="584324" y="1768666"/>
            <a:ext cx="4289430" cy="332066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Dr. Nadine Burke Harris hypothesized that the same effect she had observed in the tadpoles was the same effect toxic stress was having on the health of her young patients.</a:t>
            </a:r>
          </a:p>
        </p:txBody>
      </p:sp>
      <p:pic>
        <p:nvPicPr>
          <p:cNvPr id="4" name="Picture 3" descr="A person smiling next to a sign&#10;&#10;Description automatically generated with medium confidence">
            <a:extLst>
              <a:ext uri="{FF2B5EF4-FFF2-40B4-BE49-F238E27FC236}">
                <a16:creationId xmlns:a16="http://schemas.microsoft.com/office/drawing/2014/main" id="{540570B0-742A-D409-62E8-D3CFE77CBBB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026" name="Picture 2">
            <a:extLst>
              <a:ext uri="{FF2B5EF4-FFF2-40B4-BE49-F238E27FC236}">
                <a16:creationId xmlns:a16="http://schemas.microsoft.com/office/drawing/2014/main" id="{A0DE6161-D893-08A7-51B0-D511B7AD0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1305" y="627887"/>
            <a:ext cx="4129339" cy="621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611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2247-7941-82D0-3CFD-88268A722A02}"/>
              </a:ext>
            </a:extLst>
          </p:cNvPr>
          <p:cNvSpPr>
            <a:spLocks noGrp="1"/>
          </p:cNvSpPr>
          <p:nvPr>
            <p:ph type="title"/>
          </p:nvPr>
        </p:nvSpPr>
        <p:spPr>
          <a:xfrm>
            <a:off x="592580" y="303297"/>
            <a:ext cx="4368602" cy="1596755"/>
          </a:xfrm>
        </p:spPr>
        <p:txBody>
          <a:bodyPr vert="horz" lIns="91440" tIns="45720" rIns="91440" bIns="45720" rtlCol="0" anchor="b">
            <a:normAutofit/>
          </a:bodyPr>
          <a:lstStyle/>
          <a:p>
            <a:r>
              <a:rPr lang="en-US" sz="5400" dirty="0">
                <a:latin typeface="Maiandra GD" panose="020E0502030308020204" pitchFamily="34" charset="0"/>
              </a:rPr>
              <a:t>Exposure to Trauma</a:t>
            </a:r>
          </a:p>
        </p:txBody>
      </p:sp>
      <p:pic>
        <p:nvPicPr>
          <p:cNvPr id="5" name="Content Placeholder 4" descr="Graphical user interface&#10;&#10;Description automatically generated">
            <a:extLst>
              <a:ext uri="{FF2B5EF4-FFF2-40B4-BE49-F238E27FC236}">
                <a16:creationId xmlns:a16="http://schemas.microsoft.com/office/drawing/2014/main" id="{467C7F28-6818-1142-E25A-F36AE157A342}"/>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942" b="303"/>
          <a:stretch/>
        </p:blipFill>
        <p:spPr>
          <a:xfrm>
            <a:off x="5568375" y="10"/>
            <a:ext cx="660758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TextBox 9">
            <a:extLst>
              <a:ext uri="{FF2B5EF4-FFF2-40B4-BE49-F238E27FC236}">
                <a16:creationId xmlns:a16="http://schemas.microsoft.com/office/drawing/2014/main" id="{FC7A9BF3-3ED8-04FD-17B3-BB8DBA5BEE54}"/>
              </a:ext>
            </a:extLst>
          </p:cNvPr>
          <p:cNvSpPr txBox="1"/>
          <p:nvPr/>
        </p:nvSpPr>
        <p:spPr>
          <a:xfrm>
            <a:off x="592579" y="1983179"/>
            <a:ext cx="4701315" cy="4571523"/>
          </a:xfrm>
          <a:prstGeom prst="rect">
            <a:avLst/>
          </a:prstGeom>
        </p:spPr>
        <p:txBody>
          <a:bodyPr vert="horz" lIns="91440" tIns="45720" rIns="91440" bIns="45720" rtlCol="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Based on research, as well as her training, Dr. Burke Harris understood that cortisol, a stress hormone, inhibited growth, increased blood pressure, blood sugar, and produced other related effects. </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aiandra GD" panose="020E0502030308020204" pitchFamily="34" charset="0"/>
                <a:ea typeface="+mn-ea"/>
                <a:cs typeface="+mn-cs"/>
              </a:rPr>
              <a:t>These were effective strategies for short periods of time when danger was present and required a rapid response. </a:t>
            </a:r>
          </a:p>
        </p:txBody>
      </p:sp>
    </p:spTree>
    <p:extLst>
      <p:ext uri="{BB962C8B-B14F-4D97-AF65-F5344CB8AC3E}">
        <p14:creationId xmlns:p14="http://schemas.microsoft.com/office/powerpoint/2010/main" val="205530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F447-695D-A518-D553-4931686F2BE5}"/>
              </a:ext>
            </a:extLst>
          </p:cNvPr>
          <p:cNvSpPr>
            <a:spLocks noGrp="1"/>
          </p:cNvSpPr>
          <p:nvPr>
            <p:ph type="title"/>
          </p:nvPr>
        </p:nvSpPr>
        <p:spPr>
          <a:xfrm>
            <a:off x="1130966" y="1070812"/>
            <a:ext cx="5396834" cy="4770800"/>
          </a:xfrm>
        </p:spPr>
        <p:txBody>
          <a:bodyPr vert="horz" lIns="91440" tIns="45720" rIns="91440" bIns="45720" rtlCol="0" anchor="t">
            <a:noAutofit/>
          </a:bodyPr>
          <a:lstStyle/>
          <a:p>
            <a:r>
              <a:rPr lang="en-US" sz="4000" kern="1200" dirty="0">
                <a:solidFill>
                  <a:schemeClr val="tx1"/>
                </a:solidFill>
                <a:latin typeface="Maiandra GD" panose="020E0502030308020204" pitchFamily="34" charset="0"/>
              </a:rPr>
              <a:t>“You shift the frame, you change the lens, and all at once the world is revealed </a:t>
            </a:r>
            <a:r>
              <a:rPr lang="en-US" sz="4000" i="1" kern="1200" dirty="0">
                <a:solidFill>
                  <a:schemeClr val="tx1"/>
                </a:solidFill>
                <a:latin typeface="Maiandra GD" panose="020E0502030308020204" pitchFamily="34" charset="0"/>
              </a:rPr>
              <a:t>and nothing is the same</a:t>
            </a:r>
            <a:r>
              <a:rPr lang="en-US" sz="4000" kern="1200" dirty="0">
                <a:solidFill>
                  <a:schemeClr val="tx1"/>
                </a:solidFill>
                <a:latin typeface="Maiandra GD" panose="020E0502030308020204" pitchFamily="34" charset="0"/>
              </a:rPr>
              <a:t>.”—</a:t>
            </a:r>
            <a:br>
              <a:rPr lang="en-US" sz="4000" kern="1200" dirty="0">
                <a:solidFill>
                  <a:schemeClr val="tx1"/>
                </a:solidFill>
                <a:latin typeface="Maiandra GD" panose="020E0502030308020204" pitchFamily="34" charset="0"/>
              </a:rPr>
            </a:br>
            <a:br>
              <a:rPr lang="en-US" sz="1200" kern="1200" dirty="0">
                <a:solidFill>
                  <a:schemeClr val="tx1"/>
                </a:solidFill>
                <a:latin typeface="Maiandra GD" panose="020E0502030308020204" pitchFamily="34" charset="0"/>
              </a:rPr>
            </a:br>
            <a:r>
              <a:rPr lang="en-US" sz="2800" b="1" kern="1200" dirty="0">
                <a:solidFill>
                  <a:schemeClr val="tx1"/>
                </a:solidFill>
                <a:latin typeface="Maiandra GD" panose="020E0502030308020204" pitchFamily="34" charset="0"/>
              </a:rPr>
              <a:t>Dr. </a:t>
            </a:r>
            <a:r>
              <a:rPr lang="en-US" sz="2800" b="1" dirty="0">
                <a:latin typeface="Maiandra GD" panose="020E0502030308020204" pitchFamily="34" charset="0"/>
              </a:rPr>
              <a:t>Nadine Burke Harris, M.D.</a:t>
            </a:r>
            <a:endParaRPr lang="en-US" b="1" kern="1200" dirty="0">
              <a:solidFill>
                <a:schemeClr val="tx1"/>
              </a:solidFill>
              <a:latin typeface="Maiandra GD" panose="020E0502030308020204" pitchFamily="34" charset="0"/>
            </a:endParaRPr>
          </a:p>
        </p:txBody>
      </p:sp>
      <p:pic>
        <p:nvPicPr>
          <p:cNvPr id="5" name="Picture 4" descr="Icon&#10;&#10;Description automatically generated">
            <a:extLst>
              <a:ext uri="{FF2B5EF4-FFF2-40B4-BE49-F238E27FC236}">
                <a16:creationId xmlns:a16="http://schemas.microsoft.com/office/drawing/2014/main" id="{4CDF4A78-9112-85EC-EC69-40CF0D5A733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 b="3065"/>
          <a:stretch/>
        </p:blipFill>
        <p:spPr>
          <a:xfrm>
            <a:off x="5922492" y="716355"/>
            <a:ext cx="5536001" cy="5366537"/>
          </a:xfrm>
          <a:prstGeom prst="rect">
            <a:avLst/>
          </a:prstGeom>
        </p:spPr>
      </p:pic>
      <p:sp>
        <p:nvSpPr>
          <p:cNvPr id="3" name="Rectangle: Rounded Corners 2">
            <a:extLst>
              <a:ext uri="{FF2B5EF4-FFF2-40B4-BE49-F238E27FC236}">
                <a16:creationId xmlns:a16="http://schemas.microsoft.com/office/drawing/2014/main" id="{C2A7DD43-0CE7-05F5-F530-5396573414E0}"/>
              </a:ext>
            </a:extLst>
          </p:cNvPr>
          <p:cNvSpPr/>
          <p:nvPr/>
        </p:nvSpPr>
        <p:spPr>
          <a:xfrm>
            <a:off x="355600" y="419100"/>
            <a:ext cx="6578600" cy="4770800"/>
          </a:xfrm>
          <a:prstGeom prst="roundRect">
            <a:avLst/>
          </a:prstGeom>
          <a:no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5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79847F-1F19-6961-524C-2567C31647F0}"/>
              </a:ext>
            </a:extLst>
          </p:cNvPr>
          <p:cNvSpPr>
            <a:spLocks noGrp="1"/>
          </p:cNvSpPr>
          <p:nvPr>
            <p:ph type="title"/>
          </p:nvPr>
        </p:nvSpPr>
        <p:spPr>
          <a:xfrm>
            <a:off x="418225" y="850251"/>
            <a:ext cx="3201366" cy="2528305"/>
          </a:xfrm>
        </p:spPr>
        <p:txBody>
          <a:bodyPr anchor="b">
            <a:normAutofit/>
          </a:bodyPr>
          <a:lstStyle/>
          <a:p>
            <a:pPr algn="r"/>
            <a:r>
              <a:rPr lang="en-US" sz="4000" dirty="0">
                <a:solidFill>
                  <a:srgbClr val="FFFFFF"/>
                </a:solidFill>
              </a:rPr>
              <a:t>Trauma Symptoms Can Be Age Dependent</a:t>
            </a:r>
          </a:p>
        </p:txBody>
      </p:sp>
      <p:sp>
        <p:nvSpPr>
          <p:cNvPr id="3" name="Content Placeholder 2">
            <a:extLst>
              <a:ext uri="{FF2B5EF4-FFF2-40B4-BE49-F238E27FC236}">
                <a16:creationId xmlns:a16="http://schemas.microsoft.com/office/drawing/2014/main" id="{78FDCF52-58CB-DDA2-1F3C-64401E991260}"/>
              </a:ext>
            </a:extLst>
          </p:cNvPr>
          <p:cNvSpPr>
            <a:spLocks noGrp="1"/>
          </p:cNvSpPr>
          <p:nvPr>
            <p:ph idx="1"/>
          </p:nvPr>
        </p:nvSpPr>
        <p:spPr>
          <a:xfrm>
            <a:off x="4445239" y="649480"/>
            <a:ext cx="7377794" cy="5903720"/>
          </a:xfrm>
        </p:spPr>
        <p:txBody>
          <a:bodyPr anchor="ctr">
            <a:normAutofit fontScale="92500"/>
          </a:bodyPr>
          <a:lstStyle/>
          <a:p>
            <a:pPr marL="0" indent="0">
              <a:lnSpc>
                <a:spcPct val="120000"/>
              </a:lnSpc>
              <a:spcBef>
                <a:spcPts val="0"/>
              </a:spcBef>
              <a:buNone/>
            </a:pPr>
            <a:r>
              <a:rPr lang="en-US" sz="2400" i="1" dirty="0">
                <a:latin typeface="Maiandra GD" panose="020E0502030308020204" pitchFamily="34" charset="0"/>
              </a:rPr>
              <a:t>“…different symptoms may result from trauma experienced at different times. For example, a toddler with no language to describe the painful and repetitive sexual abuse he experiences may develop a complete aversion to being touched, wide-ranging problems with intimacy and relationships, and pervasive anxiety. But a ten-year-old who is subjected to virtually identical abuse is more likely to develop specific, event-related fears and to work deliberately to avoid particular cues associated with the place, person and manner of abuse…Further, an older child will probably have associated feelings of shame and guilt—complex emotions mediated by the cortex.”</a:t>
            </a:r>
            <a:r>
              <a:rPr lang="en-US" sz="2400" dirty="0">
                <a:latin typeface="Maiandra GD" panose="020E0502030308020204" pitchFamily="34" charset="0"/>
              </a:rPr>
              <a:t>—Bruce Perry, MD, PhD and Maia Szalavitz </a:t>
            </a:r>
            <a:r>
              <a:rPr lang="en-US" sz="2400" i="1" dirty="0">
                <a:latin typeface="Maiandra GD" panose="020E0502030308020204" pitchFamily="34" charset="0"/>
              </a:rPr>
              <a:t>from </a:t>
            </a:r>
            <a:r>
              <a:rPr lang="en-US" sz="2400" dirty="0">
                <a:latin typeface="Maiandra GD" panose="020E0502030308020204" pitchFamily="34" charset="0"/>
              </a:rPr>
              <a:t>The Boy Who Was Raised as a Dog</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5DB9BFD-189B-8965-2B62-9892AF43B2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60398"/>
          <a:stretch/>
        </p:blipFill>
        <p:spPr>
          <a:xfrm>
            <a:off x="544265" y="4287342"/>
            <a:ext cx="2832597" cy="2431869"/>
          </a:xfrm>
          <a:prstGeom prst="rect">
            <a:avLst/>
          </a:prstGeom>
        </p:spPr>
      </p:pic>
      <p:sp>
        <p:nvSpPr>
          <p:cNvPr id="6" name="Oval 5">
            <a:extLst>
              <a:ext uri="{FF2B5EF4-FFF2-40B4-BE49-F238E27FC236}">
                <a16:creationId xmlns:a16="http://schemas.microsoft.com/office/drawing/2014/main" id="{E00D3201-AEE4-D826-4989-B19A640677E6}"/>
              </a:ext>
            </a:extLst>
          </p:cNvPr>
          <p:cNvSpPr/>
          <p:nvPr/>
        </p:nvSpPr>
        <p:spPr>
          <a:xfrm>
            <a:off x="3200400" y="6112042"/>
            <a:ext cx="288758" cy="607169"/>
          </a:xfrm>
          <a:prstGeom prst="ellipse">
            <a:avLst/>
          </a:prstGeom>
          <a:solidFill>
            <a:srgbClr val="1320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190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C87918-F60B-65CD-F229-2B411302CC0E}"/>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lvl="0"/>
            <a:r>
              <a:rPr lang="en-US" sz="4000" kern="1200" baseline="0" dirty="0">
                <a:solidFill>
                  <a:srgbClr val="FFFFFF"/>
                </a:solidFill>
                <a:latin typeface="+mj-lt"/>
                <a:ea typeface="+mj-ea"/>
                <a:cs typeface="+mj-cs"/>
              </a:rPr>
              <a:t>Maslow’s Hierarchy of Needs</a:t>
            </a:r>
            <a:r>
              <a:rPr lang="en-US" sz="4000" kern="1200" dirty="0">
                <a:solidFill>
                  <a:srgbClr val="FFFFFF"/>
                </a:solidFill>
                <a:latin typeface="+mj-lt"/>
                <a:ea typeface="+mj-ea"/>
                <a:cs typeface="+mj-cs"/>
              </a:rPr>
              <a:t> </a:t>
            </a:r>
          </a:p>
        </p:txBody>
      </p:sp>
      <p:pic>
        <p:nvPicPr>
          <p:cNvPr id="6" name="Content Placeholder 5" descr="Diagram&#10;&#10;Description automatically generated">
            <a:extLst>
              <a:ext uri="{FF2B5EF4-FFF2-40B4-BE49-F238E27FC236}">
                <a16:creationId xmlns:a16="http://schemas.microsoft.com/office/drawing/2014/main" id="{441F0FD5-D235-A521-CCA9-2C3F49928E1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95782" y="563259"/>
            <a:ext cx="7789896" cy="5900846"/>
          </a:xfrm>
          <a:prstGeom prst="rect">
            <a:avLst/>
          </a:prstGeom>
        </p:spPr>
      </p:pic>
    </p:spTree>
    <p:extLst>
      <p:ext uri="{BB962C8B-B14F-4D97-AF65-F5344CB8AC3E}">
        <p14:creationId xmlns:p14="http://schemas.microsoft.com/office/powerpoint/2010/main" val="3649533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erson with long hair&#10;&#10;Description automatically generated with medium confidence">
            <a:extLst>
              <a:ext uri="{FF2B5EF4-FFF2-40B4-BE49-F238E27FC236}">
                <a16:creationId xmlns:a16="http://schemas.microsoft.com/office/drawing/2014/main" id="{CF486E4F-7E30-BEA4-F939-81C39DEEAC8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7388" y="555625"/>
            <a:ext cx="3641725" cy="4629150"/>
          </a:xfrm>
          <a:prstGeom prst="rect">
            <a:avLst/>
          </a:prstGeom>
        </p:spPr>
      </p:pic>
      <p:pic>
        <p:nvPicPr>
          <p:cNvPr id="5" name="Content Placeholder 4" descr="Text&#10;&#10;Description automatically generated">
            <a:extLst>
              <a:ext uri="{FF2B5EF4-FFF2-40B4-BE49-F238E27FC236}">
                <a16:creationId xmlns:a16="http://schemas.microsoft.com/office/drawing/2014/main" id="{2A972181-CE88-59BB-E56A-488502B4BDD9}"/>
              </a:ext>
            </a:extLst>
          </p:cNvPr>
          <p:cNvPicPr>
            <a:picLocks noGrp="1" noChangeAspect="1"/>
          </p:cNvPicPr>
          <p:nvPr>
            <p:ph idx="1"/>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28596" b="64526"/>
          <a:stretch/>
        </p:blipFill>
        <p:spPr>
          <a:xfrm>
            <a:off x="4403725" y="555625"/>
            <a:ext cx="7099300" cy="4629150"/>
          </a:xfrm>
        </p:spPr>
      </p:pic>
      <p:sp>
        <p:nvSpPr>
          <p:cNvPr id="2" name="Title 1">
            <a:extLst>
              <a:ext uri="{FF2B5EF4-FFF2-40B4-BE49-F238E27FC236}">
                <a16:creationId xmlns:a16="http://schemas.microsoft.com/office/drawing/2014/main" id="{3E4F1C82-78C1-3F09-4A9D-E3ACB98DAD6E}"/>
              </a:ext>
            </a:extLst>
          </p:cNvPr>
          <p:cNvSpPr>
            <a:spLocks noGrp="1"/>
          </p:cNvSpPr>
          <p:nvPr>
            <p:ph type="title"/>
          </p:nvPr>
        </p:nvSpPr>
        <p:spPr>
          <a:xfrm>
            <a:off x="687388" y="5358141"/>
            <a:ext cx="10666412" cy="942664"/>
          </a:xfrm>
        </p:spPr>
        <p:txBody>
          <a:bodyPr vert="horz" lIns="91440" tIns="45720" rIns="91440" bIns="45720" rtlCol="0" anchor="ctr">
            <a:normAutofit/>
          </a:bodyPr>
          <a:lstStyle/>
          <a:p>
            <a:pPr algn="ctr"/>
            <a:r>
              <a:rPr lang="en-US" sz="4000" kern="1200" baseline="0" dirty="0">
                <a:solidFill>
                  <a:schemeClr val="tx1"/>
                </a:solidFill>
                <a:latin typeface="+mj-lt"/>
                <a:ea typeface="+mj-ea"/>
                <a:cs typeface="+mj-cs"/>
              </a:rPr>
              <a:t>Our Brains Seek Safety</a:t>
            </a:r>
            <a:endParaRPr lang="en-US" sz="4000" kern="1200" dirty="0">
              <a:solidFill>
                <a:schemeClr val="tx1"/>
              </a:solidFill>
              <a:latin typeface="+mj-lt"/>
              <a:ea typeface="+mj-ea"/>
              <a:cs typeface="+mj-cs"/>
            </a:endParaRPr>
          </a:p>
        </p:txBody>
      </p:sp>
    </p:spTree>
    <p:extLst>
      <p:ext uri="{BB962C8B-B14F-4D97-AF65-F5344CB8AC3E}">
        <p14:creationId xmlns:p14="http://schemas.microsoft.com/office/powerpoint/2010/main" val="1723389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ree, outdoor, ground, little&#10;&#10;Description automatically generated">
            <a:extLst>
              <a:ext uri="{FF2B5EF4-FFF2-40B4-BE49-F238E27FC236}">
                <a16:creationId xmlns:a16="http://schemas.microsoft.com/office/drawing/2014/main" id="{39D8A6CD-DDC6-F8D8-B3C6-E456DF34752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3585"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8EF2C0-2BAA-48F7-21D8-BC3C26C2B4D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dirty="0"/>
              <a:t>When All</a:t>
            </a:r>
            <a:r>
              <a:rPr lang="en-US" baseline="0" dirty="0"/>
              <a:t> or Most of Our Needs are Met, </a:t>
            </a:r>
            <a:br>
              <a:rPr lang="en-US" baseline="0" dirty="0"/>
            </a:br>
            <a:r>
              <a:rPr lang="en-US" baseline="0" dirty="0"/>
              <a:t>Our Brains are Free to Explore.</a:t>
            </a:r>
            <a:endParaRPr lang="en-US" dirty="0"/>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0151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2159-2CFC-C64F-8964-2F777C39ED62}"/>
              </a:ext>
            </a:extLst>
          </p:cNvPr>
          <p:cNvSpPr>
            <a:spLocks noGrp="1"/>
          </p:cNvSpPr>
          <p:nvPr>
            <p:ph type="title"/>
          </p:nvPr>
        </p:nvSpPr>
        <p:spPr>
          <a:xfrm>
            <a:off x="1033923" y="506055"/>
            <a:ext cx="10519995" cy="768566"/>
          </a:xfrm>
        </p:spPr>
        <p:txBody>
          <a:bodyPr vert="horz" lIns="91440" tIns="45720" rIns="91440" bIns="45720" rtlCol="0" anchor="b">
            <a:noAutofit/>
          </a:bodyPr>
          <a:lstStyle/>
          <a:p>
            <a:pPr algn="ctr"/>
            <a:r>
              <a:rPr lang="en-US" kern="1200" dirty="0">
                <a:solidFill>
                  <a:schemeClr val="tx1"/>
                </a:solidFill>
                <a:latin typeface="Maiandra GD" panose="020E0502030308020204" pitchFamily="34" charset="0"/>
              </a:rPr>
              <a:t>The Toxic Effects of Stress</a:t>
            </a:r>
          </a:p>
        </p:txBody>
      </p:sp>
      <p:pic>
        <p:nvPicPr>
          <p:cNvPr id="5" name="Content Placeholder 4" descr="Diagram&#10;&#10;Description automatically generated">
            <a:extLst>
              <a:ext uri="{FF2B5EF4-FFF2-40B4-BE49-F238E27FC236}">
                <a16:creationId xmlns:a16="http://schemas.microsoft.com/office/drawing/2014/main" id="{578CAFC3-C851-6CA4-540A-2A0774CF187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22063" y="2839453"/>
            <a:ext cx="5169938" cy="3786978"/>
          </a:xfrm>
          <a:prstGeom prst="rect">
            <a:avLst/>
          </a:prstGeom>
        </p:spPr>
      </p:pic>
      <p:sp>
        <p:nvSpPr>
          <p:cNvPr id="7" name="TextBox 6">
            <a:extLst>
              <a:ext uri="{FF2B5EF4-FFF2-40B4-BE49-F238E27FC236}">
                <a16:creationId xmlns:a16="http://schemas.microsoft.com/office/drawing/2014/main" id="{AA2664B4-F3B8-08E3-9740-4972D13360E7}"/>
              </a:ext>
            </a:extLst>
          </p:cNvPr>
          <p:cNvSpPr txBox="1"/>
          <p:nvPr/>
        </p:nvSpPr>
        <p:spPr>
          <a:xfrm>
            <a:off x="630933" y="1459832"/>
            <a:ext cx="6090499" cy="5166599"/>
          </a:xfrm>
          <a:prstGeom prst="rect">
            <a:avLst/>
          </a:prstGeom>
        </p:spPr>
        <p:txBody>
          <a:bodyPr vert="horz" lIns="91440" tIns="45720" rIns="91440" bIns="45720" rtlCol="0" anchor="t">
            <a:normAutofit fontScale="25000" lnSpcReduction="20000"/>
          </a:bodyPr>
          <a:lstStyle/>
          <a:p>
            <a:pPr marL="457200" indent="-457200">
              <a:lnSpc>
                <a:spcPct val="120000"/>
              </a:lnSpc>
              <a:spcAft>
                <a:spcPts val="1200"/>
              </a:spcAft>
              <a:buFont typeface="Arial" panose="020B0604020202020204" pitchFamily="34" charset="0"/>
              <a:buChar char="•"/>
            </a:pPr>
            <a:r>
              <a:rPr lang="en-US" sz="11200" dirty="0">
                <a:effectLst/>
                <a:latin typeface="Maiandra GD" panose="020E0502030308020204" pitchFamily="34" charset="0"/>
              </a:rPr>
              <a:t>When additional grant money for the </a:t>
            </a:r>
            <a:r>
              <a:rPr lang="en-US" sz="11200" dirty="0">
                <a:effectLst/>
                <a:latin typeface="Maiandra GD" panose="020E0502030308020204" pitchFamily="34" charset="0"/>
                <a:ea typeface="Calibri" panose="020F0502020204030204" pitchFamily="34" charset="0"/>
                <a:cs typeface="Times New Roman" panose="02020603050405020304" pitchFamily="18" charset="0"/>
              </a:rPr>
              <a:t>Bayview Child Health Center </a:t>
            </a:r>
            <a:r>
              <a:rPr lang="en-US" sz="11200" dirty="0">
                <a:effectLst/>
                <a:latin typeface="Maiandra GD" panose="020E0502030308020204" pitchFamily="34" charset="0"/>
              </a:rPr>
              <a:t> was obtained, Dr, Burke Harris hired a mental health therapist. </a:t>
            </a:r>
          </a:p>
          <a:p>
            <a:pPr marL="457200" indent="-457200">
              <a:lnSpc>
                <a:spcPct val="120000"/>
              </a:lnSpc>
              <a:spcAft>
                <a:spcPts val="1200"/>
              </a:spcAft>
              <a:buFont typeface="Arial" panose="020B0604020202020204" pitchFamily="34" charset="0"/>
              <a:buChar char="•"/>
            </a:pPr>
            <a:r>
              <a:rPr lang="en-US" sz="11200" dirty="0">
                <a:effectLst/>
                <a:latin typeface="Maiandra GD" panose="020E0502030308020204" pitchFamily="34" charset="0"/>
              </a:rPr>
              <a:t>Dr. Whitney Clarke introduced her to a study performed in San Diego at Kaiser-Permanente by Drs. Vincent </a:t>
            </a:r>
            <a:r>
              <a:rPr lang="en-US" sz="11200" dirty="0" err="1">
                <a:effectLst/>
                <a:latin typeface="Maiandra GD" panose="020E0502030308020204" pitchFamily="34" charset="0"/>
              </a:rPr>
              <a:t>Felliti</a:t>
            </a:r>
            <a:r>
              <a:rPr lang="en-US" sz="11200" dirty="0">
                <a:effectLst/>
                <a:latin typeface="Maiandra GD" panose="020E0502030308020204" pitchFamily="34" charset="0"/>
              </a:rPr>
              <a:t>, Robert Anda and colleagues:</a:t>
            </a:r>
          </a:p>
          <a:p>
            <a:pPr marL="457200" indent="-457200">
              <a:lnSpc>
                <a:spcPct val="120000"/>
              </a:lnSpc>
              <a:spcAft>
                <a:spcPts val="1200"/>
              </a:spcAft>
              <a:buFont typeface="Arial" panose="020B0604020202020204" pitchFamily="34" charset="0"/>
              <a:buChar char="•"/>
            </a:pPr>
            <a:r>
              <a:rPr lang="en-US" sz="11200" dirty="0">
                <a:latin typeface="Maiandra GD" panose="020E0502030308020204" pitchFamily="34" charset="0"/>
              </a:rPr>
              <a:t>T</a:t>
            </a:r>
            <a:r>
              <a:rPr lang="en-US" sz="11200" dirty="0">
                <a:effectLst/>
                <a:latin typeface="Maiandra GD" panose="020E0502030308020204" pitchFamily="34" charset="0"/>
              </a:rPr>
              <a:t>he Adverse Childhood Experiences (ACE) Study. </a:t>
            </a:r>
          </a:p>
          <a:p>
            <a:pPr indent="-228600">
              <a:lnSpc>
                <a:spcPct val="90000"/>
              </a:lnSpc>
              <a:spcAft>
                <a:spcPts val="600"/>
              </a:spcAft>
              <a:buFont typeface="Arial" panose="020B0604020202020204" pitchFamily="34" charset="0"/>
              <a:buChar char="•"/>
            </a:pPr>
            <a:endParaRPr lang="en-US" sz="1500" dirty="0"/>
          </a:p>
        </p:txBody>
      </p:sp>
    </p:spTree>
    <p:extLst>
      <p:ext uri="{BB962C8B-B14F-4D97-AF65-F5344CB8AC3E}">
        <p14:creationId xmlns:p14="http://schemas.microsoft.com/office/powerpoint/2010/main" val="461582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e the source image">
            <a:extLst>
              <a:ext uri="{FF2B5EF4-FFF2-40B4-BE49-F238E27FC236}">
                <a16:creationId xmlns:a16="http://schemas.microsoft.com/office/drawing/2014/main" id="{6D186E34-34E9-DC0D-8EFF-3822A5181C4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2725303"/>
            <a:ext cx="2380086" cy="23800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BC3B2E08-A94A-72C7-7B63-B09FB05B5D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635" r="3073"/>
          <a:stretch/>
        </p:blipFill>
        <p:spPr bwMode="auto">
          <a:xfrm>
            <a:off x="838200" y="345216"/>
            <a:ext cx="2380087" cy="23800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71277D-7478-3EBA-35E8-8477FE5BE007}"/>
              </a:ext>
            </a:extLst>
          </p:cNvPr>
          <p:cNvSpPr txBox="1"/>
          <p:nvPr/>
        </p:nvSpPr>
        <p:spPr>
          <a:xfrm>
            <a:off x="838201" y="5264331"/>
            <a:ext cx="10441576" cy="1338828"/>
          </a:xfrm>
          <a:prstGeom prst="rect">
            <a:avLst/>
          </a:prstGeom>
          <a:noFill/>
          <a:ln w="50800" cap="rnd">
            <a:noFill/>
          </a:ln>
        </p:spPr>
        <p:txBody>
          <a:bodyPr wrap="square" rtlCol="0">
            <a:spAutoFit/>
          </a:bodyPr>
          <a:lstStyle/>
          <a:p>
            <a:pPr algn="just"/>
            <a:r>
              <a:rPr lang="en-US" sz="2700" dirty="0">
                <a:solidFill>
                  <a:schemeClr val="accent1"/>
                </a:solidFill>
                <a:latin typeface="Maiandra GD" panose="020E0502030308020204" pitchFamily="34" charset="0"/>
              </a:rPr>
              <a:t>Prior to their investigations, most mental health professionals believed Adverse Childhood Experiences did not affect very young children, as they were unable to recount these experiences verbally. </a:t>
            </a:r>
          </a:p>
        </p:txBody>
      </p:sp>
      <p:graphicFrame>
        <p:nvGraphicFramePr>
          <p:cNvPr id="1032" name="TextBox 3">
            <a:extLst>
              <a:ext uri="{FF2B5EF4-FFF2-40B4-BE49-F238E27FC236}">
                <a16:creationId xmlns:a16="http://schemas.microsoft.com/office/drawing/2014/main" id="{045C1DBF-6FD2-5CC7-B915-436CA3BAD333}"/>
              </a:ext>
            </a:extLst>
          </p:cNvPr>
          <p:cNvGraphicFramePr/>
          <p:nvPr>
            <p:extLst>
              <p:ext uri="{D42A27DB-BD31-4B8C-83A1-F6EECF244321}">
                <p14:modId xmlns:p14="http://schemas.microsoft.com/office/powerpoint/2010/main" val="3754498024"/>
              </p:ext>
            </p:extLst>
          </p:nvPr>
        </p:nvGraphicFramePr>
        <p:xfrm>
          <a:off x="3393439" y="395275"/>
          <a:ext cx="7886337" cy="47101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43285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904DCDEA-60EE-4FBF-B515-F83D82F96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outdoor, resort, sign&#10;&#10;Description automatically generated">
            <a:extLst>
              <a:ext uri="{FF2B5EF4-FFF2-40B4-BE49-F238E27FC236}">
                <a16:creationId xmlns:a16="http://schemas.microsoft.com/office/drawing/2014/main" id="{87F31607-328F-9438-8441-6971287A0D3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2187" r="1" b="1"/>
          <a:stretch/>
        </p:blipFill>
        <p:spPr>
          <a:xfrm>
            <a:off x="4426858" y="3429004"/>
            <a:ext cx="7765144" cy="3428999"/>
          </a:xfrm>
          <a:prstGeom prst="rect">
            <a:avLst/>
          </a:prstGeom>
        </p:spPr>
      </p:pic>
      <p:pic>
        <p:nvPicPr>
          <p:cNvPr id="2052" name="Picture 4" descr="See the source image">
            <a:extLst>
              <a:ext uri="{FF2B5EF4-FFF2-40B4-BE49-F238E27FC236}">
                <a16:creationId xmlns:a16="http://schemas.microsoft.com/office/drawing/2014/main" id="{979147A4-AD11-14C1-5F6C-7760C1950C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697" r="13" b="14838"/>
          <a:stretch/>
        </p:blipFill>
        <p:spPr bwMode="auto">
          <a:xfrm>
            <a:off x="4426853" y="-3"/>
            <a:ext cx="7765146" cy="3434400"/>
          </a:xfrm>
          <a:prstGeom prst="rect">
            <a:avLst/>
          </a:prstGeom>
          <a:noFill/>
          <a:extLst>
            <a:ext uri="{909E8E84-426E-40DD-AFC4-6F175D3DCCD1}">
              <a14:hiddenFill xmlns:a14="http://schemas.microsoft.com/office/drawing/2010/main">
                <a:solidFill>
                  <a:srgbClr val="FFFFFF"/>
                </a:solidFill>
              </a14:hiddenFill>
            </a:ext>
          </a:extLst>
        </p:spPr>
      </p:pic>
      <p:sp>
        <p:nvSpPr>
          <p:cNvPr id="2059" name="Freeform: Shape 2058">
            <a:extLst>
              <a:ext uri="{FF2B5EF4-FFF2-40B4-BE49-F238E27FC236}">
                <a16:creationId xmlns:a16="http://schemas.microsoft.com/office/drawing/2014/main" id="{34D94F3A-BF39-47F6-9AAA-3C61AF7E0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1" name="Freeform: Shape 2060">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bg1"/>
          </a:solidFill>
          <a:ln w="0">
            <a:noFill/>
            <a:prstDash val="solid"/>
            <a:round/>
            <a:headEnd/>
            <a:tailEnd/>
          </a:ln>
        </p:spPr>
        <p:txBody>
          <a:bodyPr wrap="square">
            <a:noAutofit/>
          </a:bodyPr>
          <a:lstStyle/>
          <a:p>
            <a:endParaRPr lang="en-US" dirty="0"/>
          </a:p>
        </p:txBody>
      </p:sp>
      <p:sp>
        <p:nvSpPr>
          <p:cNvPr id="2" name="Title 1">
            <a:extLst>
              <a:ext uri="{FF2B5EF4-FFF2-40B4-BE49-F238E27FC236}">
                <a16:creationId xmlns:a16="http://schemas.microsoft.com/office/drawing/2014/main" id="{A3C6096B-E4E2-57A0-E19A-8F9F9C4A0F14}"/>
              </a:ext>
            </a:extLst>
          </p:cNvPr>
          <p:cNvSpPr>
            <a:spLocks noGrp="1"/>
          </p:cNvSpPr>
          <p:nvPr>
            <p:ph type="title"/>
          </p:nvPr>
        </p:nvSpPr>
        <p:spPr>
          <a:xfrm>
            <a:off x="765051" y="459116"/>
            <a:ext cx="3384000" cy="1492132"/>
          </a:xfrm>
        </p:spPr>
        <p:txBody>
          <a:bodyPr anchor="t">
            <a:normAutofit/>
          </a:bodyPr>
          <a:lstStyle/>
          <a:p>
            <a:pPr algn="ctr" defTabSz="924458">
              <a:spcAft>
                <a:spcPts val="809"/>
              </a:spcAft>
              <a:defRPr/>
            </a:pPr>
            <a:r>
              <a:rPr lang="en-US" dirty="0">
                <a:latin typeface="Maiandra GD" panose="020E0502030308020204" pitchFamily="34" charset="0"/>
              </a:rPr>
              <a:t>ACE STUDY 1995–1997</a:t>
            </a:r>
          </a:p>
        </p:txBody>
      </p:sp>
      <p:sp>
        <p:nvSpPr>
          <p:cNvPr id="4" name="Content Placeholder 3">
            <a:extLst>
              <a:ext uri="{FF2B5EF4-FFF2-40B4-BE49-F238E27FC236}">
                <a16:creationId xmlns:a16="http://schemas.microsoft.com/office/drawing/2014/main" id="{456BAC37-58FB-CB50-096B-3765EB62F895}"/>
              </a:ext>
            </a:extLst>
          </p:cNvPr>
          <p:cNvSpPr>
            <a:spLocks noGrp="1"/>
          </p:cNvSpPr>
          <p:nvPr>
            <p:ph idx="1"/>
          </p:nvPr>
        </p:nvSpPr>
        <p:spPr>
          <a:xfrm>
            <a:off x="470812" y="1951247"/>
            <a:ext cx="3811664" cy="4650079"/>
          </a:xfrm>
        </p:spPr>
        <p:txBody>
          <a:bodyPr>
            <a:noAutofit/>
          </a:bodyPr>
          <a:lstStyle/>
          <a:p>
            <a:pPr defTabSz="924458">
              <a:lnSpc>
                <a:spcPct val="100000"/>
              </a:lnSpc>
              <a:spcBef>
                <a:spcPct val="0"/>
              </a:spcBef>
              <a:spcAft>
                <a:spcPts val="1200"/>
              </a:spcAft>
              <a:defRPr/>
            </a:pPr>
            <a:r>
              <a:rPr lang="en-US" sz="2000" dirty="0">
                <a:latin typeface="Maiandra GD" panose="020E0502030308020204" pitchFamily="34" charset="0"/>
                <a:ea typeface="+mj-ea"/>
                <a:cs typeface="+mj-cs"/>
              </a:rPr>
              <a:t>17,000 primarily white, middle-class adults.</a:t>
            </a:r>
          </a:p>
          <a:p>
            <a:pPr defTabSz="924458">
              <a:lnSpc>
                <a:spcPct val="100000"/>
              </a:lnSpc>
              <a:spcBef>
                <a:spcPct val="0"/>
              </a:spcBef>
              <a:spcAft>
                <a:spcPts val="1200"/>
              </a:spcAft>
              <a:defRPr/>
            </a:pPr>
            <a:r>
              <a:rPr lang="en-US" sz="2000" dirty="0">
                <a:latin typeface="Maiandra GD" panose="020E0502030308020204" pitchFamily="34" charset="0"/>
                <a:ea typeface="+mj-ea"/>
                <a:cs typeface="+mj-cs"/>
              </a:rPr>
              <a:t>Each person indicated whether any of the ten adverse experiences occurred in his or her childhood.</a:t>
            </a:r>
          </a:p>
          <a:p>
            <a:pPr defTabSz="924458">
              <a:lnSpc>
                <a:spcPct val="100000"/>
              </a:lnSpc>
              <a:spcBef>
                <a:spcPct val="0"/>
              </a:spcBef>
              <a:spcAft>
                <a:spcPts val="1200"/>
              </a:spcAft>
              <a:defRPr/>
            </a:pPr>
            <a:r>
              <a:rPr lang="en-US" sz="2000" dirty="0">
                <a:latin typeface="Maiandra GD" panose="020E0502030308020204" pitchFamily="34" charset="0"/>
                <a:ea typeface="+mj-ea"/>
                <a:cs typeface="+mj-cs"/>
              </a:rPr>
              <a:t>Only one-third reported none.</a:t>
            </a:r>
          </a:p>
          <a:p>
            <a:pPr defTabSz="924458">
              <a:lnSpc>
                <a:spcPct val="100000"/>
              </a:lnSpc>
              <a:spcBef>
                <a:spcPct val="0"/>
              </a:spcBef>
              <a:spcAft>
                <a:spcPts val="1200"/>
              </a:spcAft>
              <a:defRPr/>
            </a:pPr>
            <a:r>
              <a:rPr lang="en-US" sz="2000" dirty="0">
                <a:latin typeface="Maiandra GD" panose="020E0502030308020204" pitchFamily="34" charset="0"/>
                <a:ea typeface="+mj-ea"/>
                <a:cs typeface="+mj-cs"/>
              </a:rPr>
              <a:t>More than two-thirds had undergone at least one adverse childhood experience.</a:t>
            </a:r>
          </a:p>
          <a:p>
            <a:pPr defTabSz="924458">
              <a:lnSpc>
                <a:spcPct val="100000"/>
              </a:lnSpc>
              <a:spcBef>
                <a:spcPct val="0"/>
              </a:spcBef>
              <a:spcAft>
                <a:spcPts val="1200"/>
              </a:spcAft>
              <a:defRPr/>
            </a:pPr>
            <a:r>
              <a:rPr lang="en-US" sz="2000" dirty="0">
                <a:latin typeface="Maiandra GD" panose="020E0502030308020204" pitchFamily="34" charset="0"/>
                <a:ea typeface="+mj-ea"/>
                <a:cs typeface="+mj-cs"/>
              </a:rPr>
              <a:t>One in eight had undergone four or more.</a:t>
            </a:r>
          </a:p>
          <a:p>
            <a:pPr>
              <a:lnSpc>
                <a:spcPct val="100000"/>
              </a:lnSpc>
              <a:spcAft>
                <a:spcPts val="1200"/>
              </a:spcAft>
            </a:pPr>
            <a:endParaRPr lang="en-US" sz="300" dirty="0">
              <a:solidFill>
                <a:schemeClr val="tx1">
                  <a:alpha val="60000"/>
                </a:schemeClr>
              </a:solidFill>
            </a:endParaRPr>
          </a:p>
        </p:txBody>
      </p:sp>
      <p:sp>
        <p:nvSpPr>
          <p:cNvPr id="7" name="TextBox 6">
            <a:extLst>
              <a:ext uri="{FF2B5EF4-FFF2-40B4-BE49-F238E27FC236}">
                <a16:creationId xmlns:a16="http://schemas.microsoft.com/office/drawing/2014/main" id="{8DCCEC22-D81C-B103-6EF9-0952D4A8A6F7}"/>
              </a:ext>
            </a:extLst>
          </p:cNvPr>
          <p:cNvSpPr txBox="1"/>
          <p:nvPr/>
        </p:nvSpPr>
        <p:spPr>
          <a:xfrm>
            <a:off x="9884960" y="6657948"/>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taedc/2667967157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585795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5600">
                <a:solidFill>
                  <a:schemeClr val="bg1"/>
                </a:solidFill>
                <a:latin typeface="Maiandra GD" pitchFamily="34" charset="0"/>
              </a:rPr>
              <a:t>The 10 Adverse Childhood Experiences</a:t>
            </a:r>
          </a:p>
        </p:txBody>
      </p:sp>
      <p:graphicFrame>
        <p:nvGraphicFramePr>
          <p:cNvPr id="7" name="Content Placeholder 4">
            <a:extLst>
              <a:ext uri="{FF2B5EF4-FFF2-40B4-BE49-F238E27FC236}">
                <a16:creationId xmlns:a16="http://schemas.microsoft.com/office/drawing/2014/main" id="{C9D8541C-5357-D948-472D-6B875EEE616D}"/>
              </a:ext>
            </a:extLst>
          </p:cNvPr>
          <p:cNvGraphicFramePr>
            <a:graphicFrameLocks noGrp="1"/>
          </p:cNvGraphicFramePr>
          <p:nvPr>
            <p:ph idx="1"/>
            <p:extLst>
              <p:ext uri="{D42A27DB-BD31-4B8C-83A1-F6EECF244321}">
                <p14:modId xmlns:p14="http://schemas.microsoft.com/office/powerpoint/2010/main" val="292733947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2FC17-DC8D-80EC-F39F-B096A24E44D3}"/>
              </a:ext>
            </a:extLst>
          </p:cNvPr>
          <p:cNvSpPr>
            <a:spLocks noGrp="1"/>
          </p:cNvSpPr>
          <p:nvPr>
            <p:ph type="title"/>
          </p:nvPr>
        </p:nvSpPr>
        <p:spPr/>
        <p:txBody>
          <a:bodyPr>
            <a:normAutofit fontScale="90000"/>
          </a:bodyPr>
          <a:lstStyle/>
          <a:p>
            <a:pPr algn="ctr"/>
            <a:r>
              <a:rPr lang="en-US" sz="4000" b="1" dirty="0">
                <a:ln w="12700">
                  <a:solidFill>
                    <a:schemeClr val="accent1"/>
                  </a:solidFill>
                  <a:prstDash val="solid"/>
                </a:ln>
                <a:solidFill>
                  <a:srgbClr val="002060"/>
                </a:solidFill>
                <a:effectLst>
                  <a:outerShdw dist="38100" dir="2640000" algn="bl" rotWithShape="0">
                    <a:schemeClr val="accent1"/>
                  </a:outerShdw>
                </a:effectLst>
                <a:latin typeface="Maiandra GD" panose="020E0502030308020204" pitchFamily="34" charset="0"/>
              </a:rPr>
              <a:t>Conclusion: ACEs are the leading cause of health and social problems in our nation, including: </a:t>
            </a:r>
          </a:p>
        </p:txBody>
      </p:sp>
      <p:sp>
        <p:nvSpPr>
          <p:cNvPr id="3" name="Content Placeholder 2">
            <a:extLst>
              <a:ext uri="{FF2B5EF4-FFF2-40B4-BE49-F238E27FC236}">
                <a16:creationId xmlns:a16="http://schemas.microsoft.com/office/drawing/2014/main" id="{1B21DB56-E0F9-35F9-9C56-5A65CF182537}"/>
              </a:ext>
            </a:extLst>
          </p:cNvPr>
          <p:cNvSpPr>
            <a:spLocks noGrp="1"/>
          </p:cNvSpPr>
          <p:nvPr>
            <p:ph idx="1"/>
          </p:nvPr>
        </p:nvSpPr>
        <p:spPr>
          <a:xfrm>
            <a:off x="5918217" y="2305914"/>
            <a:ext cx="5747310" cy="4351338"/>
          </a:xfrm>
        </p:spPr>
        <p:txBody>
          <a:bodyPr>
            <a:normAutofit/>
          </a:bodyPr>
          <a:lstStyle/>
          <a:p>
            <a:r>
              <a:rPr lang="en-US" dirty="0">
                <a:solidFill>
                  <a:srgbClr val="002060"/>
                </a:solidFill>
                <a:latin typeface="Maiandra GD" panose="020E0502030308020204" pitchFamily="34" charset="0"/>
              </a:rPr>
              <a:t>Alcohol Dependence &amp; Abuse</a:t>
            </a:r>
          </a:p>
          <a:p>
            <a:r>
              <a:rPr lang="en-US" dirty="0">
                <a:solidFill>
                  <a:srgbClr val="002060"/>
                </a:solidFill>
                <a:latin typeface="Maiandra GD" panose="020E0502030308020204" pitchFamily="34" charset="0"/>
              </a:rPr>
              <a:t>Drug Dependence &amp; Abuse</a:t>
            </a:r>
          </a:p>
          <a:p>
            <a:r>
              <a:rPr lang="en-US" dirty="0">
                <a:solidFill>
                  <a:srgbClr val="002060"/>
                </a:solidFill>
                <a:latin typeface="Maiandra GD" panose="020E0502030308020204" pitchFamily="34" charset="0"/>
              </a:rPr>
              <a:t>Chronic Obstructive Lung Disease</a:t>
            </a:r>
          </a:p>
          <a:p>
            <a:r>
              <a:rPr lang="en-US" dirty="0">
                <a:solidFill>
                  <a:srgbClr val="002060"/>
                </a:solidFill>
                <a:latin typeface="Maiandra GD" panose="020E0502030308020204" pitchFamily="34" charset="0"/>
              </a:rPr>
              <a:t>Coronary Heart Disease</a:t>
            </a:r>
          </a:p>
          <a:p>
            <a:r>
              <a:rPr lang="en-US" dirty="0">
                <a:solidFill>
                  <a:srgbClr val="002060"/>
                </a:solidFill>
                <a:latin typeface="Maiandra GD" panose="020E0502030308020204" pitchFamily="34" charset="0"/>
              </a:rPr>
              <a:t>Obesity</a:t>
            </a:r>
          </a:p>
          <a:p>
            <a:r>
              <a:rPr lang="en-US" dirty="0">
                <a:solidFill>
                  <a:srgbClr val="002060"/>
                </a:solidFill>
                <a:latin typeface="Maiandra GD" panose="020E0502030308020204" pitchFamily="34" charset="0"/>
              </a:rPr>
              <a:t>Liver Disease</a:t>
            </a:r>
          </a:p>
          <a:p>
            <a:r>
              <a:rPr lang="en-US" dirty="0">
                <a:solidFill>
                  <a:srgbClr val="002060"/>
                </a:solidFill>
                <a:latin typeface="Maiandra GD" panose="020E0502030308020204" pitchFamily="34" charset="0"/>
              </a:rPr>
              <a:t>Fetal Death</a:t>
            </a:r>
          </a:p>
          <a:p>
            <a:endParaRPr lang="en-US" dirty="0"/>
          </a:p>
          <a:p>
            <a:endParaRPr lang="en-US" dirty="0"/>
          </a:p>
        </p:txBody>
      </p:sp>
      <p:sp>
        <p:nvSpPr>
          <p:cNvPr id="4" name="Content Placeholder 2">
            <a:extLst>
              <a:ext uri="{FF2B5EF4-FFF2-40B4-BE49-F238E27FC236}">
                <a16:creationId xmlns:a16="http://schemas.microsoft.com/office/drawing/2014/main" id="{4D1748EE-99F3-F0D5-573A-DF5BCCC8ABAB}"/>
              </a:ext>
            </a:extLst>
          </p:cNvPr>
          <p:cNvSpPr txBox="1">
            <a:spLocks/>
          </p:cNvSpPr>
          <p:nvPr/>
        </p:nvSpPr>
        <p:spPr>
          <a:xfrm>
            <a:off x="786214" y="2310534"/>
            <a:ext cx="47798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2060"/>
                </a:solidFill>
                <a:latin typeface="Maiandra GD" panose="020E0502030308020204" pitchFamily="34" charset="0"/>
              </a:rPr>
              <a:t>Depression</a:t>
            </a:r>
          </a:p>
          <a:p>
            <a:r>
              <a:rPr lang="en-US" dirty="0">
                <a:solidFill>
                  <a:srgbClr val="002060"/>
                </a:solidFill>
                <a:latin typeface="Maiandra GD" panose="020E0502030308020204" pitchFamily="34" charset="0"/>
              </a:rPr>
              <a:t>Anxiety</a:t>
            </a:r>
          </a:p>
          <a:p>
            <a:r>
              <a:rPr lang="en-US" dirty="0">
                <a:solidFill>
                  <a:srgbClr val="002060"/>
                </a:solidFill>
                <a:latin typeface="Maiandra GD" panose="020E0502030308020204" pitchFamily="34" charset="0"/>
              </a:rPr>
              <a:t>Suicide</a:t>
            </a:r>
          </a:p>
          <a:p>
            <a:r>
              <a:rPr lang="en-US" dirty="0">
                <a:solidFill>
                  <a:srgbClr val="002060"/>
                </a:solidFill>
                <a:latin typeface="Maiandra GD" panose="020E0502030308020204" pitchFamily="34" charset="0"/>
              </a:rPr>
              <a:t>Sexual Behavior Problems</a:t>
            </a:r>
          </a:p>
          <a:p>
            <a:r>
              <a:rPr lang="en-US" dirty="0">
                <a:solidFill>
                  <a:srgbClr val="002060"/>
                </a:solidFill>
                <a:latin typeface="Maiandra GD" panose="020E0502030308020204" pitchFamily="34" charset="0"/>
              </a:rPr>
              <a:t>Unintended Pregnancy</a:t>
            </a:r>
          </a:p>
          <a:p>
            <a:r>
              <a:rPr lang="en-US" dirty="0">
                <a:solidFill>
                  <a:srgbClr val="002060"/>
                </a:solidFill>
                <a:latin typeface="Maiandra GD" panose="020E0502030308020204" pitchFamily="34" charset="0"/>
              </a:rPr>
              <a:t>Violence</a:t>
            </a:r>
          </a:p>
          <a:p>
            <a:r>
              <a:rPr lang="en-US" dirty="0">
                <a:solidFill>
                  <a:srgbClr val="002060"/>
                </a:solidFill>
                <a:latin typeface="Maiandra GD" panose="020E0502030308020204" pitchFamily="34" charset="0"/>
              </a:rPr>
              <a:t>Issues in the Workplace</a:t>
            </a:r>
          </a:p>
          <a:p>
            <a:endParaRPr lang="en-US" dirty="0"/>
          </a:p>
          <a:p>
            <a:endParaRPr lang="en-US" dirty="0"/>
          </a:p>
          <a:p>
            <a:endParaRPr lang="en-US" dirty="0"/>
          </a:p>
        </p:txBody>
      </p:sp>
      <p:pic>
        <p:nvPicPr>
          <p:cNvPr id="6" name="Picture 5" descr="A doctor looking at a patient&#10;&#10;Description automatically generated with low confidence">
            <a:extLst>
              <a:ext uri="{FF2B5EF4-FFF2-40B4-BE49-F238E27FC236}">
                <a16:creationId xmlns:a16="http://schemas.microsoft.com/office/drawing/2014/main" id="{9DB7C33C-D756-795A-2E83-80EDA49B6E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85836" y="4481583"/>
            <a:ext cx="2867964" cy="1915391"/>
          </a:xfrm>
          <a:prstGeom prst="rect">
            <a:avLst/>
          </a:prstGeom>
          <a:ln>
            <a:noFill/>
          </a:ln>
          <a:effectLst>
            <a:softEdge rad="112500"/>
          </a:effectLst>
        </p:spPr>
      </p:pic>
      <p:pic>
        <p:nvPicPr>
          <p:cNvPr id="8" name="Picture 7" descr="A picture containing text, silhouette&#10;&#10;Description automatically generated">
            <a:extLst>
              <a:ext uri="{FF2B5EF4-FFF2-40B4-BE49-F238E27FC236}">
                <a16:creationId xmlns:a16="http://schemas.microsoft.com/office/drawing/2014/main" id="{56CBCCAA-1037-F687-9E46-0EEC4A9E32A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020293" y="1885659"/>
            <a:ext cx="2634671" cy="1853978"/>
          </a:xfrm>
          <a:prstGeom prst="rect">
            <a:avLst/>
          </a:prstGeom>
          <a:ln>
            <a:noFill/>
          </a:ln>
          <a:effectLst>
            <a:softEdge rad="112500"/>
          </a:effectLst>
        </p:spPr>
      </p:pic>
      <p:cxnSp>
        <p:nvCxnSpPr>
          <p:cNvPr id="12" name="Straight Connector 11">
            <a:extLst>
              <a:ext uri="{FF2B5EF4-FFF2-40B4-BE49-F238E27FC236}">
                <a16:creationId xmlns:a16="http://schemas.microsoft.com/office/drawing/2014/main" id="{C5CB32DC-682F-6131-B96B-AED5869242ED}"/>
              </a:ext>
            </a:extLst>
          </p:cNvPr>
          <p:cNvCxnSpPr>
            <a:cxnSpLocks/>
          </p:cNvCxnSpPr>
          <p:nvPr/>
        </p:nvCxnSpPr>
        <p:spPr>
          <a:xfrm>
            <a:off x="544943" y="1865745"/>
            <a:ext cx="10917382" cy="0"/>
          </a:xfrm>
          <a:prstGeom prst="line">
            <a:avLst/>
          </a:prstGeom>
          <a:ln w="149225" cap="rnd">
            <a:solidFill>
              <a:srgbClr val="CE28C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19A8C2-3460-E40A-B5BC-2793975D7F68}"/>
              </a:ext>
            </a:extLst>
          </p:cNvPr>
          <p:cNvCxnSpPr>
            <a:cxnSpLocks/>
          </p:cNvCxnSpPr>
          <p:nvPr/>
        </p:nvCxnSpPr>
        <p:spPr>
          <a:xfrm>
            <a:off x="5654964" y="1894895"/>
            <a:ext cx="0" cy="4963105"/>
          </a:xfrm>
          <a:prstGeom prst="line">
            <a:avLst/>
          </a:prstGeom>
          <a:ln w="149225">
            <a:solidFill>
              <a:srgbClr val="CE28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99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4">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BECB06D9-620D-ED8C-4892-F863B1EC9725}"/>
              </a:ext>
            </a:extLst>
          </p:cNvPr>
          <p:cNvSpPr>
            <a:spLocks noGrp="1"/>
          </p:cNvSpPr>
          <p:nvPr>
            <p:ph type="title"/>
          </p:nvPr>
        </p:nvSpPr>
        <p:spPr>
          <a:xfrm>
            <a:off x="453773" y="4350929"/>
            <a:ext cx="4024053" cy="2118195"/>
          </a:xfrm>
        </p:spPr>
        <p:txBody>
          <a:bodyPr>
            <a:normAutofit fontScale="90000"/>
          </a:bodyPr>
          <a:lstStyle/>
          <a:p>
            <a:r>
              <a:rPr lang="en-US" sz="3200" dirty="0">
                <a:latin typeface="Maiandra GD" panose="020E0502030308020204" pitchFamily="34" charset="0"/>
              </a:rPr>
              <a:t>Dr. Burke Harris identified six mitigating interventions for those with multiple ACE Scores:</a:t>
            </a:r>
          </a:p>
        </p:txBody>
      </p:sp>
      <p:pic>
        <p:nvPicPr>
          <p:cNvPr id="5" name="Picture 4" descr="Serene bathroom with view">
            <a:extLst>
              <a:ext uri="{FF2B5EF4-FFF2-40B4-BE49-F238E27FC236}">
                <a16:creationId xmlns:a16="http://schemas.microsoft.com/office/drawing/2014/main" id="{D10AE5E4-9B46-170C-AC8D-B31325C8A90D}"/>
              </a:ext>
            </a:extLst>
          </p:cNvPr>
          <p:cNvPicPr>
            <a:picLocks noChangeAspect="1"/>
          </p:cNvPicPr>
          <p:nvPr/>
        </p:nvPicPr>
        <p:blipFill rotWithShape="1">
          <a:blip r:embed="rId3">
            <a:extLst>
              <a:ext uri="{28A0092B-C50C-407E-A947-70E740481C1C}">
                <a14:useLocalDpi xmlns:a14="http://schemas.microsoft.com/office/drawing/2010/main" val="0"/>
              </a:ext>
            </a:extLst>
          </a:blip>
          <a:srcRect r="-2" b="12791"/>
          <a:stretch/>
        </p:blipFill>
        <p:spPr>
          <a:xfrm flipH="1">
            <a:off x="970632" y="385704"/>
            <a:ext cx="3173856" cy="3459769"/>
          </a:xfrm>
          <a:prstGeom prst="rect">
            <a:avLst/>
          </a:prstGeom>
        </p:spPr>
      </p:pic>
      <p:pic>
        <p:nvPicPr>
          <p:cNvPr id="7" name="Picture 6" descr="Young child sleeping">
            <a:extLst>
              <a:ext uri="{FF2B5EF4-FFF2-40B4-BE49-F238E27FC236}">
                <a16:creationId xmlns:a16="http://schemas.microsoft.com/office/drawing/2014/main" id="{5938557F-1E83-9138-C0DB-FEF995ED3B7C}"/>
              </a:ext>
            </a:extLst>
          </p:cNvPr>
          <p:cNvPicPr>
            <a:picLocks noChangeAspect="1"/>
          </p:cNvPicPr>
          <p:nvPr/>
        </p:nvPicPr>
        <p:blipFill>
          <a:blip r:embed="rId4">
            <a:extLst>
              <a:ext uri="{28A0092B-C50C-407E-A947-70E740481C1C}">
                <a14:useLocalDpi xmlns:a14="http://schemas.microsoft.com/office/drawing/2010/main" val="0"/>
              </a:ext>
            </a:extLst>
          </a:blip>
          <a:srcRect t="5288" b="5288"/>
          <a:stretch/>
        </p:blipFill>
        <p:spPr>
          <a:xfrm>
            <a:off x="5450774" y="404995"/>
            <a:ext cx="5700521" cy="3396558"/>
          </a:xfrm>
          <a:prstGeom prst="rect">
            <a:avLst/>
          </a:prstGeom>
          <a:effectLst>
            <a:softEdge rad="317500"/>
          </a:effectLst>
        </p:spPr>
      </p:pic>
      <p:cxnSp>
        <p:nvCxnSpPr>
          <p:cNvPr id="17" name="Straight Connector 16">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AD7CF5-A9ED-1141-6DA6-984E6DF98783}"/>
              </a:ext>
            </a:extLst>
          </p:cNvPr>
          <p:cNvSpPr>
            <a:spLocks noGrp="1"/>
          </p:cNvSpPr>
          <p:nvPr>
            <p:ph idx="1"/>
          </p:nvPr>
        </p:nvSpPr>
        <p:spPr>
          <a:xfrm>
            <a:off x="4616899" y="4078288"/>
            <a:ext cx="3431196" cy="2246456"/>
          </a:xfrm>
        </p:spPr>
        <p:txBody>
          <a:bodyPr anchor="ctr">
            <a:normAutofit/>
          </a:bodyPr>
          <a:lstStyle/>
          <a:p>
            <a:r>
              <a:rPr lang="en-US" sz="2400" dirty="0">
                <a:latin typeface="Maiandra GD" panose="020E0502030308020204" pitchFamily="34" charset="0"/>
              </a:rPr>
              <a:t>Improved Sleep Hygiene</a:t>
            </a:r>
          </a:p>
          <a:p>
            <a:r>
              <a:rPr lang="en-US" sz="2400" dirty="0">
                <a:latin typeface="Maiandra GD" panose="020E0502030308020204" pitchFamily="34" charset="0"/>
              </a:rPr>
              <a:t>Exercise</a:t>
            </a:r>
          </a:p>
          <a:p>
            <a:r>
              <a:rPr lang="en-US" sz="2400" dirty="0">
                <a:latin typeface="Maiandra GD" panose="020E0502030308020204" pitchFamily="34" charset="0"/>
              </a:rPr>
              <a:t>Better Nutrition</a:t>
            </a:r>
          </a:p>
        </p:txBody>
      </p:sp>
      <p:sp>
        <p:nvSpPr>
          <p:cNvPr id="10" name="TextBox 9">
            <a:extLst>
              <a:ext uri="{FF2B5EF4-FFF2-40B4-BE49-F238E27FC236}">
                <a16:creationId xmlns:a16="http://schemas.microsoft.com/office/drawing/2014/main" id="{DAD039B0-F19F-F96D-6F8F-8F603859449A}"/>
              </a:ext>
            </a:extLst>
          </p:cNvPr>
          <p:cNvSpPr txBox="1"/>
          <p:nvPr/>
        </p:nvSpPr>
        <p:spPr>
          <a:xfrm>
            <a:off x="3048000" y="3320534"/>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4B3669D1-81E5-CFFE-1D8F-57F07F2216FF}"/>
              </a:ext>
            </a:extLst>
          </p:cNvPr>
          <p:cNvSpPr txBox="1">
            <a:spLocks/>
          </p:cNvSpPr>
          <p:nvPr/>
        </p:nvSpPr>
        <p:spPr>
          <a:xfrm>
            <a:off x="8088528" y="4032854"/>
            <a:ext cx="3649699" cy="23489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aiandra GD" panose="020E0502030308020204" pitchFamily="34" charset="0"/>
                <a:ea typeface="+mn-ea"/>
                <a:cs typeface="+mn-cs"/>
              </a:rPr>
              <a:t>A Mindfulness Practice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aiandra GD" panose="020E0502030308020204" pitchFamily="34" charset="0"/>
                <a:ea typeface="+mn-ea"/>
                <a:cs typeface="+mn-cs"/>
              </a:rPr>
              <a:t>Mental Health Treatment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aiandra GD" panose="020E0502030308020204" pitchFamily="34" charset="0"/>
                <a:ea typeface="+mn-ea"/>
                <a:cs typeface="+mn-cs"/>
              </a:rPr>
              <a:t>Healthier Relationships</a:t>
            </a:r>
          </a:p>
        </p:txBody>
      </p:sp>
    </p:spTree>
    <p:extLst>
      <p:ext uri="{BB962C8B-B14F-4D97-AF65-F5344CB8AC3E}">
        <p14:creationId xmlns:p14="http://schemas.microsoft.com/office/powerpoint/2010/main" val="208304044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10E99-A470-B33A-B206-840FB4C5250F}"/>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Maiandra GD" panose="020E0502030308020204" pitchFamily="34" charset="0"/>
              </a:rPr>
              <a:t>What is Trauma?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EADD3D-ED52-870B-A5E7-73E4DCCAD7E3}"/>
              </a:ext>
            </a:extLst>
          </p:cNvPr>
          <p:cNvSpPr>
            <a:spLocks noGrp="1"/>
          </p:cNvSpPr>
          <p:nvPr>
            <p:ph idx="1"/>
          </p:nvPr>
        </p:nvSpPr>
        <p:spPr>
          <a:xfrm>
            <a:off x="4447308" y="591344"/>
            <a:ext cx="6906491" cy="5585619"/>
          </a:xfrm>
        </p:spPr>
        <p:txBody>
          <a:bodyPr anchor="ctr">
            <a:normAutofit/>
          </a:bodyPr>
          <a:lstStyle/>
          <a:p>
            <a:r>
              <a:rPr lang="en-US" sz="4000" dirty="0">
                <a:latin typeface="Maiandra GD" panose="020E0502030308020204" pitchFamily="34" charset="0"/>
              </a:rPr>
              <a:t>Trauma can either be physical or emotional. </a:t>
            </a:r>
          </a:p>
          <a:p>
            <a:pPr lvl="1"/>
            <a:r>
              <a:rPr lang="en-US" sz="3600" dirty="0">
                <a:latin typeface="Maiandra GD" panose="020E0502030308020204" pitchFamily="34" charset="0"/>
              </a:rPr>
              <a:t>Physical trauma is a serious bodily injury. </a:t>
            </a:r>
          </a:p>
          <a:p>
            <a:pPr lvl="1"/>
            <a:r>
              <a:rPr lang="en-US" sz="3600" dirty="0">
                <a:latin typeface="Maiandra GD" panose="020E0502030308020204" pitchFamily="34" charset="0"/>
              </a:rPr>
              <a:t>Emotional trauma is the emotional response to a disturbing event or situation.</a:t>
            </a:r>
          </a:p>
        </p:txBody>
      </p:sp>
    </p:spTree>
    <p:extLst>
      <p:ext uri="{BB962C8B-B14F-4D97-AF65-F5344CB8AC3E}">
        <p14:creationId xmlns:p14="http://schemas.microsoft.com/office/powerpoint/2010/main" val="96648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EDBC38-5EF9-46CC-A03C-BEDD13AAC932}"/>
              </a:ext>
            </a:extLst>
          </p:cNvPr>
          <p:cNvSpPr txBox="1"/>
          <p:nvPr/>
        </p:nvSpPr>
        <p:spPr>
          <a:xfrm>
            <a:off x="1362974" y="489221"/>
            <a:ext cx="9316528" cy="1107996"/>
          </a:xfrm>
          <a:prstGeom prst="rect">
            <a:avLst/>
          </a:prstGeom>
          <a:noFill/>
        </p:spPr>
        <p:txBody>
          <a:bodyPr wrap="square" rtlCol="0">
            <a:spAutoFit/>
          </a:bodyPr>
          <a:lstStyle/>
          <a:p>
            <a:r>
              <a:rPr lang="en-US" sz="6600" dirty="0">
                <a:latin typeface="Maiandra GD" panose="020E0502030308020204" pitchFamily="34" charset="0"/>
              </a:rPr>
              <a:t>ACE Score by Population</a:t>
            </a:r>
          </a:p>
        </p:txBody>
      </p:sp>
      <p:grpSp>
        <p:nvGrpSpPr>
          <p:cNvPr id="158" name="Group 157">
            <a:extLst>
              <a:ext uri="{FF2B5EF4-FFF2-40B4-BE49-F238E27FC236}">
                <a16:creationId xmlns:a16="http://schemas.microsoft.com/office/drawing/2014/main" id="{1D32F28B-9A6F-A4BE-00EE-FDA4E8A05717}"/>
              </a:ext>
            </a:extLst>
          </p:cNvPr>
          <p:cNvGrpSpPr/>
          <p:nvPr/>
        </p:nvGrpSpPr>
        <p:grpSpPr>
          <a:xfrm>
            <a:off x="509451" y="1843264"/>
            <a:ext cx="11103429" cy="4235902"/>
            <a:chOff x="509451" y="1751823"/>
            <a:chExt cx="11103429" cy="4235902"/>
          </a:xfrm>
        </p:grpSpPr>
        <p:grpSp>
          <p:nvGrpSpPr>
            <p:cNvPr id="113" name="Group 112">
              <a:extLst>
                <a:ext uri="{FF2B5EF4-FFF2-40B4-BE49-F238E27FC236}">
                  <a16:creationId xmlns:a16="http://schemas.microsoft.com/office/drawing/2014/main" id="{5538C539-0C3B-655D-9C90-5194566C4877}"/>
                </a:ext>
              </a:extLst>
            </p:cNvPr>
            <p:cNvGrpSpPr/>
            <p:nvPr/>
          </p:nvGrpSpPr>
          <p:grpSpPr>
            <a:xfrm>
              <a:off x="639813" y="1751823"/>
              <a:ext cx="2158231" cy="2661156"/>
              <a:chOff x="113449" y="2153378"/>
              <a:chExt cx="2583794" cy="3127064"/>
            </a:xfrm>
            <a:solidFill>
              <a:srgbClr val="00B0F0"/>
            </a:solidFill>
          </p:grpSpPr>
          <p:pic>
            <p:nvPicPr>
              <p:cNvPr id="5" name="Graphic 4" descr="Man with solid fill">
                <a:extLst>
                  <a:ext uri="{FF2B5EF4-FFF2-40B4-BE49-F238E27FC236}">
                    <a16:creationId xmlns:a16="http://schemas.microsoft.com/office/drawing/2014/main" id="{9D7A013A-E77D-9F2D-49CB-B5F7DA00E6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993" y="4655027"/>
                <a:ext cx="625415" cy="625415"/>
              </a:xfrm>
              <a:prstGeom prst="rect">
                <a:avLst/>
              </a:prstGeom>
            </p:spPr>
          </p:pic>
          <p:pic>
            <p:nvPicPr>
              <p:cNvPr id="6" name="Graphic 5" descr="Man with solid fill">
                <a:extLst>
                  <a:ext uri="{FF2B5EF4-FFF2-40B4-BE49-F238E27FC236}">
                    <a16:creationId xmlns:a16="http://schemas.microsoft.com/office/drawing/2014/main" id="{EA06CDDC-2BA9-58D5-9FB1-6A26497491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252" y="4655027"/>
                <a:ext cx="625415" cy="625415"/>
              </a:xfrm>
              <a:prstGeom prst="rect">
                <a:avLst/>
              </a:prstGeom>
            </p:spPr>
          </p:pic>
          <p:pic>
            <p:nvPicPr>
              <p:cNvPr id="7" name="Graphic 6" descr="Man with solid fill">
                <a:extLst>
                  <a:ext uri="{FF2B5EF4-FFF2-40B4-BE49-F238E27FC236}">
                    <a16:creationId xmlns:a16="http://schemas.microsoft.com/office/drawing/2014/main" id="{AA1C9960-EB73-B4D7-85FF-42F4648881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537" y="4655027"/>
                <a:ext cx="625415" cy="625415"/>
              </a:xfrm>
              <a:prstGeom prst="rect">
                <a:avLst/>
              </a:prstGeom>
            </p:spPr>
          </p:pic>
          <p:pic>
            <p:nvPicPr>
              <p:cNvPr id="8" name="Graphic 7" descr="Man with solid fill">
                <a:extLst>
                  <a:ext uri="{FF2B5EF4-FFF2-40B4-BE49-F238E27FC236}">
                    <a16:creationId xmlns:a16="http://schemas.microsoft.com/office/drawing/2014/main" id="{35727313-1749-B641-6C46-4BA4CB6505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4796" y="4655027"/>
                <a:ext cx="625415" cy="625415"/>
              </a:xfrm>
              <a:prstGeom prst="rect">
                <a:avLst/>
              </a:prstGeom>
            </p:spPr>
          </p:pic>
          <p:pic>
            <p:nvPicPr>
              <p:cNvPr id="11" name="Graphic 10" descr="Man with solid fill">
                <a:extLst>
                  <a:ext uri="{FF2B5EF4-FFF2-40B4-BE49-F238E27FC236}">
                    <a16:creationId xmlns:a16="http://schemas.microsoft.com/office/drawing/2014/main" id="{9170A4EE-AF17-3310-EE2C-5BE3F89CB6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3068" y="4655027"/>
                <a:ext cx="625415" cy="625415"/>
              </a:xfrm>
              <a:prstGeom prst="rect">
                <a:avLst/>
              </a:prstGeom>
            </p:spPr>
          </p:pic>
          <p:pic>
            <p:nvPicPr>
              <p:cNvPr id="12" name="Graphic 11" descr="Man with solid fill">
                <a:extLst>
                  <a:ext uri="{FF2B5EF4-FFF2-40B4-BE49-F238E27FC236}">
                    <a16:creationId xmlns:a16="http://schemas.microsoft.com/office/drawing/2014/main" id="{0803F294-0CE4-34BD-0E63-CCBBF8CD7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1327" y="4655027"/>
                <a:ext cx="625415" cy="625415"/>
              </a:xfrm>
              <a:prstGeom prst="rect">
                <a:avLst/>
              </a:prstGeom>
            </p:spPr>
          </p:pic>
          <p:pic>
            <p:nvPicPr>
              <p:cNvPr id="13" name="Graphic 12" descr="Man with solid fill">
                <a:extLst>
                  <a:ext uri="{FF2B5EF4-FFF2-40B4-BE49-F238E27FC236}">
                    <a16:creationId xmlns:a16="http://schemas.microsoft.com/office/drawing/2014/main" id="{5CEAAEE0-116E-904D-4739-9A2EAB3EE5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902" y="4033903"/>
                <a:ext cx="625415" cy="625415"/>
              </a:xfrm>
              <a:prstGeom prst="rect">
                <a:avLst/>
              </a:prstGeom>
            </p:spPr>
          </p:pic>
          <p:pic>
            <p:nvPicPr>
              <p:cNvPr id="14" name="Graphic 13" descr="Man with solid fill">
                <a:extLst>
                  <a:ext uri="{FF2B5EF4-FFF2-40B4-BE49-F238E27FC236}">
                    <a16:creationId xmlns:a16="http://schemas.microsoft.com/office/drawing/2014/main" id="{FAA3561E-44DB-DBCC-3406-B9C0F66BA9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6390" y="4033904"/>
                <a:ext cx="625415" cy="625415"/>
              </a:xfrm>
              <a:prstGeom prst="rect">
                <a:avLst/>
              </a:prstGeom>
            </p:spPr>
          </p:pic>
          <p:pic>
            <p:nvPicPr>
              <p:cNvPr id="15" name="Graphic 14" descr="Man with solid fill">
                <a:extLst>
                  <a:ext uri="{FF2B5EF4-FFF2-40B4-BE49-F238E27FC236}">
                    <a16:creationId xmlns:a16="http://schemas.microsoft.com/office/drawing/2014/main" id="{8C1A0AFF-3809-52E1-443F-AD08DA684A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675" y="4033904"/>
                <a:ext cx="625415" cy="625415"/>
              </a:xfrm>
              <a:prstGeom prst="rect">
                <a:avLst/>
              </a:prstGeom>
            </p:spPr>
          </p:pic>
          <p:pic>
            <p:nvPicPr>
              <p:cNvPr id="16" name="Graphic 15" descr="Man with solid fill">
                <a:extLst>
                  <a:ext uri="{FF2B5EF4-FFF2-40B4-BE49-F238E27FC236}">
                    <a16:creationId xmlns:a16="http://schemas.microsoft.com/office/drawing/2014/main" id="{A73C6B84-C3E4-38B7-3B76-BE598CAE6B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7934" y="4033905"/>
                <a:ext cx="625415" cy="625415"/>
              </a:xfrm>
              <a:prstGeom prst="rect">
                <a:avLst/>
              </a:prstGeom>
            </p:spPr>
          </p:pic>
          <p:pic>
            <p:nvPicPr>
              <p:cNvPr id="17" name="Graphic 16" descr="Man with solid fill">
                <a:extLst>
                  <a:ext uri="{FF2B5EF4-FFF2-40B4-BE49-F238E27FC236}">
                    <a16:creationId xmlns:a16="http://schemas.microsoft.com/office/drawing/2014/main" id="{1C4D50B1-13D5-D75F-E125-B39684F89B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1219" y="4033904"/>
                <a:ext cx="625415" cy="625415"/>
              </a:xfrm>
              <a:prstGeom prst="rect">
                <a:avLst/>
              </a:prstGeom>
            </p:spPr>
          </p:pic>
          <p:pic>
            <p:nvPicPr>
              <p:cNvPr id="18" name="Graphic 17" descr="Man with solid fill">
                <a:extLst>
                  <a:ext uri="{FF2B5EF4-FFF2-40B4-BE49-F238E27FC236}">
                    <a16:creationId xmlns:a16="http://schemas.microsoft.com/office/drawing/2014/main" id="{FDDAFA52-6939-F8C4-5C91-FF37AD1E82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6577" y="4031757"/>
                <a:ext cx="625415" cy="625415"/>
              </a:xfrm>
              <a:prstGeom prst="rect">
                <a:avLst/>
              </a:prstGeom>
            </p:spPr>
          </p:pic>
          <p:pic>
            <p:nvPicPr>
              <p:cNvPr id="19" name="Graphic 18" descr="Man with solid fill">
                <a:extLst>
                  <a:ext uri="{FF2B5EF4-FFF2-40B4-BE49-F238E27FC236}">
                    <a16:creationId xmlns:a16="http://schemas.microsoft.com/office/drawing/2014/main" id="{5E8938E1-8178-53D4-B424-1DEC3D807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1828" y="4655026"/>
                <a:ext cx="625415" cy="625415"/>
              </a:xfrm>
              <a:prstGeom prst="rect">
                <a:avLst/>
              </a:prstGeom>
            </p:spPr>
          </p:pic>
          <p:pic>
            <p:nvPicPr>
              <p:cNvPr id="20" name="Graphic 19" descr="Man with solid fill">
                <a:extLst>
                  <a:ext uri="{FF2B5EF4-FFF2-40B4-BE49-F238E27FC236}">
                    <a16:creationId xmlns:a16="http://schemas.microsoft.com/office/drawing/2014/main" id="{97FB2E20-9BB3-3F36-A030-2D288B6A76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386" y="4655026"/>
                <a:ext cx="625415" cy="625415"/>
              </a:xfrm>
              <a:prstGeom prst="rect">
                <a:avLst/>
              </a:prstGeom>
            </p:spPr>
          </p:pic>
          <p:pic>
            <p:nvPicPr>
              <p:cNvPr id="21" name="Graphic 20" descr="Man with solid fill">
                <a:extLst>
                  <a:ext uri="{FF2B5EF4-FFF2-40B4-BE49-F238E27FC236}">
                    <a16:creationId xmlns:a16="http://schemas.microsoft.com/office/drawing/2014/main" id="{AD62F3FD-94ED-431A-0DF9-F3CAD3FB61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458" y="4029610"/>
                <a:ext cx="625415" cy="625415"/>
              </a:xfrm>
              <a:prstGeom prst="rect">
                <a:avLst/>
              </a:prstGeom>
            </p:spPr>
          </p:pic>
          <p:pic>
            <p:nvPicPr>
              <p:cNvPr id="22" name="Graphic 21" descr="Man with solid fill">
                <a:extLst>
                  <a:ext uri="{FF2B5EF4-FFF2-40B4-BE49-F238E27FC236}">
                    <a16:creationId xmlns:a16="http://schemas.microsoft.com/office/drawing/2014/main" id="{EFB58148-0474-84BA-20CD-E77DB49E6F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8898" y="3411450"/>
                <a:ext cx="625415" cy="625415"/>
              </a:xfrm>
              <a:prstGeom prst="rect">
                <a:avLst/>
              </a:prstGeom>
            </p:spPr>
          </p:pic>
          <p:pic>
            <p:nvPicPr>
              <p:cNvPr id="23" name="Graphic 22" descr="Man with solid fill">
                <a:extLst>
                  <a:ext uri="{FF2B5EF4-FFF2-40B4-BE49-F238E27FC236}">
                    <a16:creationId xmlns:a16="http://schemas.microsoft.com/office/drawing/2014/main" id="{9B05379F-04BF-AE61-9085-34E43215C5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4386" y="3411451"/>
                <a:ext cx="625415" cy="625415"/>
              </a:xfrm>
              <a:prstGeom prst="rect">
                <a:avLst/>
              </a:prstGeom>
            </p:spPr>
          </p:pic>
          <p:pic>
            <p:nvPicPr>
              <p:cNvPr id="24" name="Graphic 23" descr="Man with solid fill">
                <a:extLst>
                  <a:ext uri="{FF2B5EF4-FFF2-40B4-BE49-F238E27FC236}">
                    <a16:creationId xmlns:a16="http://schemas.microsoft.com/office/drawing/2014/main" id="{8624C5BD-FA26-F7B5-F717-E70FD172EE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671" y="3411451"/>
                <a:ext cx="625415" cy="625415"/>
              </a:xfrm>
              <a:prstGeom prst="rect">
                <a:avLst/>
              </a:prstGeom>
            </p:spPr>
          </p:pic>
          <p:pic>
            <p:nvPicPr>
              <p:cNvPr id="25" name="Graphic 24" descr="Man with solid fill">
                <a:extLst>
                  <a:ext uri="{FF2B5EF4-FFF2-40B4-BE49-F238E27FC236}">
                    <a16:creationId xmlns:a16="http://schemas.microsoft.com/office/drawing/2014/main" id="{30B15EB3-2ED9-7C98-90CE-350DB2583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5930" y="3411452"/>
                <a:ext cx="625415" cy="625415"/>
              </a:xfrm>
              <a:prstGeom prst="rect">
                <a:avLst/>
              </a:prstGeom>
            </p:spPr>
          </p:pic>
          <p:pic>
            <p:nvPicPr>
              <p:cNvPr id="26" name="Graphic 25" descr="Man with solid fill">
                <a:extLst>
                  <a:ext uri="{FF2B5EF4-FFF2-40B4-BE49-F238E27FC236}">
                    <a16:creationId xmlns:a16="http://schemas.microsoft.com/office/drawing/2014/main" id="{A9FFBE32-FF06-242F-A3D9-601C7E1B6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9215" y="3411451"/>
                <a:ext cx="625415" cy="625415"/>
              </a:xfrm>
              <a:prstGeom prst="rect">
                <a:avLst/>
              </a:prstGeom>
            </p:spPr>
          </p:pic>
          <p:pic>
            <p:nvPicPr>
              <p:cNvPr id="27" name="Graphic 26" descr="Man with solid fill">
                <a:extLst>
                  <a:ext uri="{FF2B5EF4-FFF2-40B4-BE49-F238E27FC236}">
                    <a16:creationId xmlns:a16="http://schemas.microsoft.com/office/drawing/2014/main" id="{4CD70262-5DC9-8753-08C2-6EA26B3C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4573" y="3409304"/>
                <a:ext cx="625415" cy="625415"/>
              </a:xfrm>
              <a:prstGeom prst="rect">
                <a:avLst/>
              </a:prstGeom>
            </p:spPr>
          </p:pic>
          <p:pic>
            <p:nvPicPr>
              <p:cNvPr id="28" name="Graphic 27" descr="Man with solid fill">
                <a:extLst>
                  <a:ext uri="{FF2B5EF4-FFF2-40B4-BE49-F238E27FC236}">
                    <a16:creationId xmlns:a16="http://schemas.microsoft.com/office/drawing/2014/main" id="{21D5EED7-7B3D-EBC7-FEE9-BD7C4DA278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037" y="2803687"/>
                <a:ext cx="625415" cy="625415"/>
              </a:xfrm>
              <a:prstGeom prst="rect">
                <a:avLst/>
              </a:prstGeom>
            </p:spPr>
          </p:pic>
          <p:pic>
            <p:nvPicPr>
              <p:cNvPr id="29" name="Graphic 28" descr="Man with solid fill">
                <a:extLst>
                  <a:ext uri="{FF2B5EF4-FFF2-40B4-BE49-F238E27FC236}">
                    <a16:creationId xmlns:a16="http://schemas.microsoft.com/office/drawing/2014/main" id="{CF8F4CEB-C3EF-D4E0-9395-8D68B388BB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8322" y="2803687"/>
                <a:ext cx="625415" cy="625415"/>
              </a:xfrm>
              <a:prstGeom prst="rect">
                <a:avLst/>
              </a:prstGeom>
            </p:spPr>
          </p:pic>
          <p:pic>
            <p:nvPicPr>
              <p:cNvPr id="30" name="Graphic 29" descr="Man with solid fill">
                <a:extLst>
                  <a:ext uri="{FF2B5EF4-FFF2-40B4-BE49-F238E27FC236}">
                    <a16:creationId xmlns:a16="http://schemas.microsoft.com/office/drawing/2014/main" id="{AD93A718-B95D-CE59-1DB2-9A2ADCAA0C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6581" y="2803688"/>
                <a:ext cx="625415" cy="625415"/>
              </a:xfrm>
              <a:prstGeom prst="rect">
                <a:avLst/>
              </a:prstGeom>
            </p:spPr>
          </p:pic>
          <p:pic>
            <p:nvPicPr>
              <p:cNvPr id="31" name="Graphic 30" descr="Man with solid fill">
                <a:extLst>
                  <a:ext uri="{FF2B5EF4-FFF2-40B4-BE49-F238E27FC236}">
                    <a16:creationId xmlns:a16="http://schemas.microsoft.com/office/drawing/2014/main" id="{46D3EE6F-9D2A-770C-1C99-6435F345C7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9866" y="2803687"/>
                <a:ext cx="625415" cy="625415"/>
              </a:xfrm>
              <a:prstGeom prst="rect">
                <a:avLst/>
              </a:prstGeom>
            </p:spPr>
          </p:pic>
          <p:pic>
            <p:nvPicPr>
              <p:cNvPr id="32" name="Graphic 31" descr="Man with solid fill">
                <a:extLst>
                  <a:ext uri="{FF2B5EF4-FFF2-40B4-BE49-F238E27FC236}">
                    <a16:creationId xmlns:a16="http://schemas.microsoft.com/office/drawing/2014/main" id="{471607A9-AF73-1BEB-0FE9-7C258B8A74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5224" y="2801540"/>
                <a:ext cx="625415" cy="625415"/>
              </a:xfrm>
              <a:prstGeom prst="rect">
                <a:avLst/>
              </a:prstGeom>
            </p:spPr>
          </p:pic>
          <p:pic>
            <p:nvPicPr>
              <p:cNvPr id="33" name="Graphic 32" descr="Man with solid fill">
                <a:extLst>
                  <a:ext uri="{FF2B5EF4-FFF2-40B4-BE49-F238E27FC236}">
                    <a16:creationId xmlns:a16="http://schemas.microsoft.com/office/drawing/2014/main" id="{91AAFA5C-7AB8-D95E-247D-205FBBE0F5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449" y="4652879"/>
                <a:ext cx="625415" cy="625415"/>
              </a:xfrm>
              <a:prstGeom prst="rect">
                <a:avLst/>
              </a:prstGeom>
            </p:spPr>
          </p:pic>
          <p:pic>
            <p:nvPicPr>
              <p:cNvPr id="34" name="Graphic 33" descr="Man with solid fill">
                <a:extLst>
                  <a:ext uri="{FF2B5EF4-FFF2-40B4-BE49-F238E27FC236}">
                    <a16:creationId xmlns:a16="http://schemas.microsoft.com/office/drawing/2014/main" id="{588F4B38-5536-AB24-5BF4-52A87E1762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308" y="4041158"/>
                <a:ext cx="625415" cy="625415"/>
              </a:xfrm>
              <a:prstGeom prst="rect">
                <a:avLst/>
              </a:prstGeom>
            </p:spPr>
          </p:pic>
          <p:pic>
            <p:nvPicPr>
              <p:cNvPr id="35" name="Graphic 34" descr="Man with solid fill">
                <a:extLst>
                  <a:ext uri="{FF2B5EF4-FFF2-40B4-BE49-F238E27FC236}">
                    <a16:creationId xmlns:a16="http://schemas.microsoft.com/office/drawing/2014/main" id="{51FC87D5-F813-C637-20A3-EC47F6B7B5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950" y="3415077"/>
                <a:ext cx="625415" cy="625415"/>
              </a:xfrm>
              <a:prstGeom prst="rect">
                <a:avLst/>
              </a:prstGeom>
            </p:spPr>
          </p:pic>
          <p:pic>
            <p:nvPicPr>
              <p:cNvPr id="36" name="Graphic 35" descr="Man with solid fill">
                <a:extLst>
                  <a:ext uri="{FF2B5EF4-FFF2-40B4-BE49-F238E27FC236}">
                    <a16:creationId xmlns:a16="http://schemas.microsoft.com/office/drawing/2014/main" id="{107ACD1D-F7D2-AC93-B33F-A801E4540C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7592" y="2803585"/>
                <a:ext cx="625415" cy="625415"/>
              </a:xfrm>
              <a:prstGeom prst="rect">
                <a:avLst/>
              </a:prstGeom>
            </p:spPr>
          </p:pic>
          <p:pic>
            <p:nvPicPr>
              <p:cNvPr id="37" name="Graphic 36" descr="Man with solid fill">
                <a:extLst>
                  <a:ext uri="{FF2B5EF4-FFF2-40B4-BE49-F238E27FC236}">
                    <a16:creationId xmlns:a16="http://schemas.microsoft.com/office/drawing/2014/main" id="{322EADA0-92D2-BE11-0E63-0363DAA6D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0566" y="2155526"/>
                <a:ext cx="625415" cy="625415"/>
              </a:xfrm>
              <a:prstGeom prst="rect">
                <a:avLst/>
              </a:prstGeom>
            </p:spPr>
          </p:pic>
          <p:pic>
            <p:nvPicPr>
              <p:cNvPr id="38" name="Graphic 37" descr="Man with solid fill">
                <a:extLst>
                  <a:ext uri="{FF2B5EF4-FFF2-40B4-BE49-F238E27FC236}">
                    <a16:creationId xmlns:a16="http://schemas.microsoft.com/office/drawing/2014/main" id="{FB62C247-1AA4-6F54-DF29-B4B99CE885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51" y="2155525"/>
                <a:ext cx="625415" cy="625415"/>
              </a:xfrm>
              <a:prstGeom prst="rect">
                <a:avLst/>
              </a:prstGeom>
            </p:spPr>
          </p:pic>
          <p:pic>
            <p:nvPicPr>
              <p:cNvPr id="39" name="Graphic 38" descr="Man with solid fill">
                <a:extLst>
                  <a:ext uri="{FF2B5EF4-FFF2-40B4-BE49-F238E27FC236}">
                    <a16:creationId xmlns:a16="http://schemas.microsoft.com/office/drawing/2014/main" id="{3820635E-B07C-CDCA-3502-FE59C16B7D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9209" y="2153378"/>
                <a:ext cx="625415" cy="625415"/>
              </a:xfrm>
              <a:prstGeom prst="rect">
                <a:avLst/>
              </a:prstGeom>
            </p:spPr>
          </p:pic>
        </p:grpSp>
        <p:grpSp>
          <p:nvGrpSpPr>
            <p:cNvPr id="114" name="Group 113">
              <a:extLst>
                <a:ext uri="{FF2B5EF4-FFF2-40B4-BE49-F238E27FC236}">
                  <a16:creationId xmlns:a16="http://schemas.microsoft.com/office/drawing/2014/main" id="{4E0211A6-2A0F-690C-FB61-4FC8841DD9C8}"/>
                </a:ext>
              </a:extLst>
            </p:cNvPr>
            <p:cNvGrpSpPr/>
            <p:nvPr/>
          </p:nvGrpSpPr>
          <p:grpSpPr>
            <a:xfrm>
              <a:off x="2785067" y="2284055"/>
              <a:ext cx="2221986" cy="2134499"/>
              <a:chOff x="2831490" y="2805637"/>
              <a:chExt cx="2606049" cy="2480381"/>
            </a:xfrm>
            <a:solidFill>
              <a:srgbClr val="0070C0"/>
            </a:solidFill>
          </p:grpSpPr>
          <p:pic>
            <p:nvPicPr>
              <p:cNvPr id="40" name="Graphic 39" descr="Man with solid fill">
                <a:extLst>
                  <a:ext uri="{FF2B5EF4-FFF2-40B4-BE49-F238E27FC236}">
                    <a16:creationId xmlns:a16="http://schemas.microsoft.com/office/drawing/2014/main" id="{13F5876D-C3FB-35EE-9EB6-4C2B00C655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5289" y="4656977"/>
                <a:ext cx="625415" cy="625415"/>
              </a:xfrm>
              <a:prstGeom prst="rect">
                <a:avLst/>
              </a:prstGeom>
            </p:spPr>
          </p:pic>
          <p:pic>
            <p:nvPicPr>
              <p:cNvPr id="41" name="Graphic 40" descr="Man with solid fill">
                <a:extLst>
                  <a:ext uri="{FF2B5EF4-FFF2-40B4-BE49-F238E27FC236}">
                    <a16:creationId xmlns:a16="http://schemas.microsoft.com/office/drawing/2014/main" id="{CAF7DA45-D448-1584-C6F3-A76208047D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83548" y="4656977"/>
                <a:ext cx="625415" cy="625415"/>
              </a:xfrm>
              <a:prstGeom prst="rect">
                <a:avLst/>
              </a:prstGeom>
            </p:spPr>
          </p:pic>
          <p:pic>
            <p:nvPicPr>
              <p:cNvPr id="42" name="Graphic 41" descr="Man with solid fill">
                <a:extLst>
                  <a:ext uri="{FF2B5EF4-FFF2-40B4-BE49-F238E27FC236}">
                    <a16:creationId xmlns:a16="http://schemas.microsoft.com/office/drawing/2014/main" id="{62C5E074-82D3-6EEA-A3B0-CF2B27213E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36833" y="4656977"/>
                <a:ext cx="625415" cy="625415"/>
              </a:xfrm>
              <a:prstGeom prst="rect">
                <a:avLst/>
              </a:prstGeom>
            </p:spPr>
          </p:pic>
          <p:pic>
            <p:nvPicPr>
              <p:cNvPr id="43" name="Graphic 42" descr="Man with solid fill">
                <a:extLst>
                  <a:ext uri="{FF2B5EF4-FFF2-40B4-BE49-F238E27FC236}">
                    <a16:creationId xmlns:a16="http://schemas.microsoft.com/office/drawing/2014/main" id="{B4934B26-462E-252F-784E-757B892235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5092" y="4656977"/>
                <a:ext cx="625415" cy="625415"/>
              </a:xfrm>
              <a:prstGeom prst="rect">
                <a:avLst/>
              </a:prstGeom>
            </p:spPr>
          </p:pic>
          <p:pic>
            <p:nvPicPr>
              <p:cNvPr id="44" name="Graphic 43" descr="Man with solid fill">
                <a:extLst>
                  <a:ext uri="{FF2B5EF4-FFF2-40B4-BE49-F238E27FC236}">
                    <a16:creationId xmlns:a16="http://schemas.microsoft.com/office/drawing/2014/main" id="{623DE8CE-8FF3-9A22-D494-E4E875C953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23364" y="4656977"/>
                <a:ext cx="625415" cy="625415"/>
              </a:xfrm>
              <a:prstGeom prst="rect">
                <a:avLst/>
              </a:prstGeom>
            </p:spPr>
          </p:pic>
          <p:pic>
            <p:nvPicPr>
              <p:cNvPr id="45" name="Graphic 44" descr="Man with solid fill">
                <a:extLst>
                  <a:ext uri="{FF2B5EF4-FFF2-40B4-BE49-F238E27FC236}">
                    <a16:creationId xmlns:a16="http://schemas.microsoft.com/office/drawing/2014/main" id="{2EF92063-AD40-2125-6BA7-D2FD6156B6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1623" y="4656977"/>
                <a:ext cx="625415" cy="625415"/>
              </a:xfrm>
              <a:prstGeom prst="rect">
                <a:avLst/>
              </a:prstGeom>
            </p:spPr>
          </p:pic>
          <p:pic>
            <p:nvPicPr>
              <p:cNvPr id="46" name="Graphic 45" descr="Man with solid fill">
                <a:extLst>
                  <a:ext uri="{FF2B5EF4-FFF2-40B4-BE49-F238E27FC236}">
                    <a16:creationId xmlns:a16="http://schemas.microsoft.com/office/drawing/2014/main" id="{C68855F5-0F8F-5CE9-4D14-D045AE3DD4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1198" y="4035853"/>
                <a:ext cx="625415" cy="625415"/>
              </a:xfrm>
              <a:prstGeom prst="rect">
                <a:avLst/>
              </a:prstGeom>
            </p:spPr>
          </p:pic>
          <p:pic>
            <p:nvPicPr>
              <p:cNvPr id="47" name="Graphic 46" descr="Man with solid fill">
                <a:extLst>
                  <a:ext uri="{FF2B5EF4-FFF2-40B4-BE49-F238E27FC236}">
                    <a16:creationId xmlns:a16="http://schemas.microsoft.com/office/drawing/2014/main" id="{21FDB108-7253-F348-1544-0B9661CE2C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06686" y="4035854"/>
                <a:ext cx="625415" cy="625415"/>
              </a:xfrm>
              <a:prstGeom prst="rect">
                <a:avLst/>
              </a:prstGeom>
            </p:spPr>
          </p:pic>
          <p:pic>
            <p:nvPicPr>
              <p:cNvPr id="48" name="Graphic 47" descr="Man with solid fill">
                <a:extLst>
                  <a:ext uri="{FF2B5EF4-FFF2-40B4-BE49-F238E27FC236}">
                    <a16:creationId xmlns:a16="http://schemas.microsoft.com/office/drawing/2014/main" id="{3045A422-12F8-2244-FDC1-16389481D9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59971" y="4035854"/>
                <a:ext cx="625415" cy="625415"/>
              </a:xfrm>
              <a:prstGeom prst="rect">
                <a:avLst/>
              </a:prstGeom>
            </p:spPr>
          </p:pic>
          <p:pic>
            <p:nvPicPr>
              <p:cNvPr id="49" name="Graphic 48" descr="Man with solid fill">
                <a:extLst>
                  <a:ext uri="{FF2B5EF4-FFF2-40B4-BE49-F238E27FC236}">
                    <a16:creationId xmlns:a16="http://schemas.microsoft.com/office/drawing/2014/main" id="{D3B1BCCF-3FE4-BF2B-08DF-0B1CFFC2D7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8230" y="4035855"/>
                <a:ext cx="625415" cy="625415"/>
              </a:xfrm>
              <a:prstGeom prst="rect">
                <a:avLst/>
              </a:prstGeom>
            </p:spPr>
          </p:pic>
          <p:pic>
            <p:nvPicPr>
              <p:cNvPr id="50" name="Graphic 49" descr="Man with solid fill">
                <a:extLst>
                  <a:ext uri="{FF2B5EF4-FFF2-40B4-BE49-F238E27FC236}">
                    <a16:creationId xmlns:a16="http://schemas.microsoft.com/office/drawing/2014/main" id="{38D477B8-E471-AE08-6753-6EEFEC49EF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51515" y="4035854"/>
                <a:ext cx="625415" cy="625415"/>
              </a:xfrm>
              <a:prstGeom prst="rect">
                <a:avLst/>
              </a:prstGeom>
            </p:spPr>
          </p:pic>
          <p:pic>
            <p:nvPicPr>
              <p:cNvPr id="51" name="Graphic 50" descr="Man with solid fill">
                <a:extLst>
                  <a:ext uri="{FF2B5EF4-FFF2-40B4-BE49-F238E27FC236}">
                    <a16:creationId xmlns:a16="http://schemas.microsoft.com/office/drawing/2014/main" id="{B3B16CA7-91EA-B55C-3ACA-05AC1B26D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86873" y="4033707"/>
                <a:ext cx="625415" cy="625415"/>
              </a:xfrm>
              <a:prstGeom prst="rect">
                <a:avLst/>
              </a:prstGeom>
            </p:spPr>
          </p:pic>
          <p:pic>
            <p:nvPicPr>
              <p:cNvPr id="52" name="Graphic 51" descr="Man with solid fill">
                <a:extLst>
                  <a:ext uri="{FF2B5EF4-FFF2-40B4-BE49-F238E27FC236}">
                    <a16:creationId xmlns:a16="http://schemas.microsoft.com/office/drawing/2014/main" id="{A97BE1FE-E274-B7D1-6795-764BD9CDA4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2124" y="4656976"/>
                <a:ext cx="625415" cy="625415"/>
              </a:xfrm>
              <a:prstGeom prst="rect">
                <a:avLst/>
              </a:prstGeom>
            </p:spPr>
          </p:pic>
          <p:pic>
            <p:nvPicPr>
              <p:cNvPr id="53" name="Graphic 52" descr="Man with solid fill">
                <a:extLst>
                  <a:ext uri="{FF2B5EF4-FFF2-40B4-BE49-F238E27FC236}">
                    <a16:creationId xmlns:a16="http://schemas.microsoft.com/office/drawing/2014/main" id="{F1AF0F25-4C30-075D-D68D-4E6673330D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92682" y="4656976"/>
                <a:ext cx="625415" cy="625415"/>
              </a:xfrm>
              <a:prstGeom prst="rect">
                <a:avLst/>
              </a:prstGeom>
            </p:spPr>
          </p:pic>
          <p:pic>
            <p:nvPicPr>
              <p:cNvPr id="54" name="Graphic 53" descr="Man with solid fill">
                <a:extLst>
                  <a:ext uri="{FF2B5EF4-FFF2-40B4-BE49-F238E27FC236}">
                    <a16:creationId xmlns:a16="http://schemas.microsoft.com/office/drawing/2014/main" id="{BCD9D7F9-8A49-F2F3-3278-36E6FF406E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1754" y="4031560"/>
                <a:ext cx="625415" cy="625415"/>
              </a:xfrm>
              <a:prstGeom prst="rect">
                <a:avLst/>
              </a:prstGeom>
            </p:spPr>
          </p:pic>
          <p:pic>
            <p:nvPicPr>
              <p:cNvPr id="55" name="Graphic 54" descr="Man with solid fill">
                <a:extLst>
                  <a:ext uri="{FF2B5EF4-FFF2-40B4-BE49-F238E27FC236}">
                    <a16:creationId xmlns:a16="http://schemas.microsoft.com/office/drawing/2014/main" id="{33DCCFC4-6517-8C9E-D346-1543C3019E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9194" y="3413400"/>
                <a:ext cx="625415" cy="625415"/>
              </a:xfrm>
              <a:prstGeom prst="rect">
                <a:avLst/>
              </a:prstGeom>
            </p:spPr>
          </p:pic>
          <p:pic>
            <p:nvPicPr>
              <p:cNvPr id="56" name="Graphic 55" descr="Man with solid fill">
                <a:extLst>
                  <a:ext uri="{FF2B5EF4-FFF2-40B4-BE49-F238E27FC236}">
                    <a16:creationId xmlns:a16="http://schemas.microsoft.com/office/drawing/2014/main" id="{815CDF87-CAF5-33C5-765E-A87D2CB9A7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4682" y="3413401"/>
                <a:ext cx="625415" cy="625415"/>
              </a:xfrm>
              <a:prstGeom prst="rect">
                <a:avLst/>
              </a:prstGeom>
            </p:spPr>
          </p:pic>
          <p:pic>
            <p:nvPicPr>
              <p:cNvPr id="57" name="Graphic 56" descr="Man with solid fill">
                <a:extLst>
                  <a:ext uri="{FF2B5EF4-FFF2-40B4-BE49-F238E27FC236}">
                    <a16:creationId xmlns:a16="http://schemas.microsoft.com/office/drawing/2014/main" id="{1A90BD30-0B1A-7F89-D4BE-6DDBCE863A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47967" y="3413401"/>
                <a:ext cx="625415" cy="625415"/>
              </a:xfrm>
              <a:prstGeom prst="rect">
                <a:avLst/>
              </a:prstGeom>
            </p:spPr>
          </p:pic>
          <p:pic>
            <p:nvPicPr>
              <p:cNvPr id="58" name="Graphic 57" descr="Man with solid fill">
                <a:extLst>
                  <a:ext uri="{FF2B5EF4-FFF2-40B4-BE49-F238E27FC236}">
                    <a16:creationId xmlns:a16="http://schemas.microsoft.com/office/drawing/2014/main" id="{6BCE2D49-CF7A-02B9-9D83-76D5B63838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6226" y="3413402"/>
                <a:ext cx="625415" cy="625415"/>
              </a:xfrm>
              <a:prstGeom prst="rect">
                <a:avLst/>
              </a:prstGeom>
            </p:spPr>
          </p:pic>
          <p:pic>
            <p:nvPicPr>
              <p:cNvPr id="59" name="Graphic 58" descr="Man with solid fill">
                <a:extLst>
                  <a:ext uri="{FF2B5EF4-FFF2-40B4-BE49-F238E27FC236}">
                    <a16:creationId xmlns:a16="http://schemas.microsoft.com/office/drawing/2014/main" id="{FFA1B9E3-A2FE-EC53-5BAF-67C0467A3B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9511" y="3413401"/>
                <a:ext cx="625415" cy="625415"/>
              </a:xfrm>
              <a:prstGeom prst="rect">
                <a:avLst/>
              </a:prstGeom>
            </p:spPr>
          </p:pic>
          <p:pic>
            <p:nvPicPr>
              <p:cNvPr id="60" name="Graphic 59" descr="Man with solid fill">
                <a:extLst>
                  <a:ext uri="{FF2B5EF4-FFF2-40B4-BE49-F238E27FC236}">
                    <a16:creationId xmlns:a16="http://schemas.microsoft.com/office/drawing/2014/main" id="{83B040DA-EA20-31BF-E581-87E66CC28A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4869" y="3411254"/>
                <a:ext cx="625415" cy="625415"/>
              </a:xfrm>
              <a:prstGeom prst="rect">
                <a:avLst/>
              </a:prstGeom>
            </p:spPr>
          </p:pic>
          <p:pic>
            <p:nvPicPr>
              <p:cNvPr id="61" name="Graphic 60" descr="Man with solid fill">
                <a:extLst>
                  <a:ext uri="{FF2B5EF4-FFF2-40B4-BE49-F238E27FC236}">
                    <a16:creationId xmlns:a16="http://schemas.microsoft.com/office/drawing/2014/main" id="{06F671BD-B65C-41B2-53D0-759540AE69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11309" y="2805637"/>
                <a:ext cx="625415" cy="625415"/>
              </a:xfrm>
              <a:prstGeom prst="rect">
                <a:avLst/>
              </a:prstGeom>
            </p:spPr>
          </p:pic>
          <p:pic>
            <p:nvPicPr>
              <p:cNvPr id="63" name="Graphic 62" descr="Man with solid fill">
                <a:extLst>
                  <a:ext uri="{FF2B5EF4-FFF2-40B4-BE49-F238E27FC236}">
                    <a16:creationId xmlns:a16="http://schemas.microsoft.com/office/drawing/2014/main" id="{AB97822D-EE36-52D9-D86C-6A3E2FDDC9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6877" y="2805638"/>
                <a:ext cx="625415" cy="625415"/>
              </a:xfrm>
              <a:prstGeom prst="rect">
                <a:avLst/>
              </a:prstGeom>
            </p:spPr>
          </p:pic>
          <p:pic>
            <p:nvPicPr>
              <p:cNvPr id="66" name="Graphic 65" descr="Man with solid fill">
                <a:extLst>
                  <a:ext uri="{FF2B5EF4-FFF2-40B4-BE49-F238E27FC236}">
                    <a16:creationId xmlns:a16="http://schemas.microsoft.com/office/drawing/2014/main" id="{FA50E215-BD6A-0C44-5DB1-06E754851F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84604" y="4043108"/>
                <a:ext cx="625415" cy="625415"/>
              </a:xfrm>
              <a:prstGeom prst="rect">
                <a:avLst/>
              </a:prstGeom>
            </p:spPr>
          </p:pic>
          <p:pic>
            <p:nvPicPr>
              <p:cNvPr id="67" name="Graphic 66" descr="Man with solid fill">
                <a:extLst>
                  <a:ext uri="{FF2B5EF4-FFF2-40B4-BE49-F238E27FC236}">
                    <a16:creationId xmlns:a16="http://schemas.microsoft.com/office/drawing/2014/main" id="{C61DBE7C-1850-1A73-AD6C-03BAD8EF78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11246" y="3417027"/>
                <a:ext cx="625415" cy="625415"/>
              </a:xfrm>
              <a:prstGeom prst="rect">
                <a:avLst/>
              </a:prstGeom>
            </p:spPr>
          </p:pic>
          <p:pic>
            <p:nvPicPr>
              <p:cNvPr id="70" name="Graphic 69" descr="Man with solid fill">
                <a:extLst>
                  <a:ext uri="{FF2B5EF4-FFF2-40B4-BE49-F238E27FC236}">
                    <a16:creationId xmlns:a16="http://schemas.microsoft.com/office/drawing/2014/main" id="{2B5B2062-01D6-41B6-0371-FC1DD7A825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1490" y="4660603"/>
                <a:ext cx="625415" cy="625415"/>
              </a:xfrm>
              <a:prstGeom prst="rect">
                <a:avLst/>
              </a:prstGeom>
            </p:spPr>
          </p:pic>
        </p:grpSp>
        <p:grpSp>
          <p:nvGrpSpPr>
            <p:cNvPr id="118" name="Group 117">
              <a:extLst>
                <a:ext uri="{FF2B5EF4-FFF2-40B4-BE49-F238E27FC236}">
                  <a16:creationId xmlns:a16="http://schemas.microsoft.com/office/drawing/2014/main" id="{2419C6D1-BC05-A953-0F71-E3DF60DCF297}"/>
                </a:ext>
              </a:extLst>
            </p:cNvPr>
            <p:cNvGrpSpPr/>
            <p:nvPr/>
          </p:nvGrpSpPr>
          <p:grpSpPr>
            <a:xfrm>
              <a:off x="4993878" y="3358874"/>
              <a:ext cx="2198825" cy="1060706"/>
              <a:chOff x="5431952" y="4171879"/>
              <a:chExt cx="2311715" cy="1115164"/>
            </a:xfrm>
            <a:solidFill>
              <a:srgbClr val="7030A0"/>
            </a:solidFill>
          </p:grpSpPr>
          <p:pic>
            <p:nvPicPr>
              <p:cNvPr id="74" name="Graphic 73" descr="Man with solid fill">
                <a:extLst>
                  <a:ext uri="{FF2B5EF4-FFF2-40B4-BE49-F238E27FC236}">
                    <a16:creationId xmlns:a16="http://schemas.microsoft.com/office/drawing/2014/main" id="{93ADB122-5E5E-997C-7E0B-E7FE51520B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81552" y="4726715"/>
                <a:ext cx="556623" cy="556746"/>
              </a:xfrm>
              <a:prstGeom prst="rect">
                <a:avLst/>
              </a:prstGeom>
            </p:spPr>
          </p:pic>
          <p:pic>
            <p:nvPicPr>
              <p:cNvPr id="75" name="Graphic 74" descr="Man with solid fill">
                <a:extLst>
                  <a:ext uri="{FF2B5EF4-FFF2-40B4-BE49-F238E27FC236}">
                    <a16:creationId xmlns:a16="http://schemas.microsoft.com/office/drawing/2014/main" id="{86664EAD-9024-21F8-1B4F-DA9447351F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3604" y="4726715"/>
                <a:ext cx="556623" cy="556746"/>
              </a:xfrm>
              <a:prstGeom prst="rect">
                <a:avLst/>
              </a:prstGeom>
            </p:spPr>
          </p:pic>
          <p:pic>
            <p:nvPicPr>
              <p:cNvPr id="76" name="Graphic 75" descr="Man with solid fill">
                <a:extLst>
                  <a:ext uri="{FF2B5EF4-FFF2-40B4-BE49-F238E27FC236}">
                    <a16:creationId xmlns:a16="http://schemas.microsoft.com/office/drawing/2014/main" id="{467ECED5-9930-5955-65D9-E4AD17AE28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19029" y="4726715"/>
                <a:ext cx="556623" cy="556746"/>
              </a:xfrm>
              <a:prstGeom prst="rect">
                <a:avLst/>
              </a:prstGeom>
            </p:spPr>
          </p:pic>
          <p:pic>
            <p:nvPicPr>
              <p:cNvPr id="77" name="Graphic 76" descr="Man with solid fill">
                <a:extLst>
                  <a:ext uri="{FF2B5EF4-FFF2-40B4-BE49-F238E27FC236}">
                    <a16:creationId xmlns:a16="http://schemas.microsoft.com/office/drawing/2014/main" id="{39C81171-C917-6C5C-4711-AC42902C23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1081" y="4726715"/>
                <a:ext cx="556623" cy="556746"/>
              </a:xfrm>
              <a:prstGeom prst="rect">
                <a:avLst/>
              </a:prstGeom>
            </p:spPr>
          </p:pic>
          <p:pic>
            <p:nvPicPr>
              <p:cNvPr id="78" name="Graphic 77" descr="Man with solid fill">
                <a:extLst>
                  <a:ext uri="{FF2B5EF4-FFF2-40B4-BE49-F238E27FC236}">
                    <a16:creationId xmlns:a16="http://schemas.microsoft.com/office/drawing/2014/main" id="{DED74BD8-5663-690C-9B87-CD753D65D7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52045" y="4726715"/>
                <a:ext cx="556623" cy="556746"/>
              </a:xfrm>
              <a:prstGeom prst="rect">
                <a:avLst/>
              </a:prstGeom>
            </p:spPr>
          </p:pic>
          <p:pic>
            <p:nvPicPr>
              <p:cNvPr id="79" name="Graphic 78" descr="Man with solid fill">
                <a:extLst>
                  <a:ext uri="{FF2B5EF4-FFF2-40B4-BE49-F238E27FC236}">
                    <a16:creationId xmlns:a16="http://schemas.microsoft.com/office/drawing/2014/main" id="{5C2CA53A-3288-F31F-EC22-63BECF828E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64097" y="4726715"/>
                <a:ext cx="556623" cy="556746"/>
              </a:xfrm>
              <a:prstGeom prst="rect">
                <a:avLst/>
              </a:prstGeom>
            </p:spPr>
          </p:pic>
          <p:pic>
            <p:nvPicPr>
              <p:cNvPr id="80" name="Graphic 79" descr="Man with solid fill">
                <a:extLst>
                  <a:ext uri="{FF2B5EF4-FFF2-40B4-BE49-F238E27FC236}">
                    <a16:creationId xmlns:a16="http://schemas.microsoft.com/office/drawing/2014/main" id="{72ADFC93-A352-5A9B-1A21-2C26467095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3370" y="4173789"/>
                <a:ext cx="556623" cy="556746"/>
              </a:xfrm>
              <a:prstGeom prst="rect">
                <a:avLst/>
              </a:prstGeom>
            </p:spPr>
          </p:pic>
          <p:pic>
            <p:nvPicPr>
              <p:cNvPr id="81" name="Graphic 80" descr="Man with solid fill">
                <a:extLst>
                  <a:ext uri="{FF2B5EF4-FFF2-40B4-BE49-F238E27FC236}">
                    <a16:creationId xmlns:a16="http://schemas.microsoft.com/office/drawing/2014/main" id="{6F27FFBC-268E-8DA6-A80A-798E8B3D7B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71856" y="4173790"/>
                <a:ext cx="556623" cy="556746"/>
              </a:xfrm>
              <a:prstGeom prst="rect">
                <a:avLst/>
              </a:prstGeom>
            </p:spPr>
          </p:pic>
          <p:pic>
            <p:nvPicPr>
              <p:cNvPr id="82" name="Graphic 81" descr="Man with solid fill">
                <a:extLst>
                  <a:ext uri="{FF2B5EF4-FFF2-40B4-BE49-F238E27FC236}">
                    <a16:creationId xmlns:a16="http://schemas.microsoft.com/office/drawing/2014/main" id="{B02EC726-6D69-AFB1-7142-613BD27D83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7282" y="4173790"/>
                <a:ext cx="556623" cy="556746"/>
              </a:xfrm>
              <a:prstGeom prst="rect">
                <a:avLst/>
              </a:prstGeom>
            </p:spPr>
          </p:pic>
          <p:pic>
            <p:nvPicPr>
              <p:cNvPr id="83" name="Graphic 82" descr="Man with solid fill">
                <a:extLst>
                  <a:ext uri="{FF2B5EF4-FFF2-40B4-BE49-F238E27FC236}">
                    <a16:creationId xmlns:a16="http://schemas.microsoft.com/office/drawing/2014/main" id="{812E0487-B5C6-3B9D-0631-145CC4AC29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09334" y="4173791"/>
                <a:ext cx="556623" cy="556746"/>
              </a:xfrm>
              <a:prstGeom prst="rect">
                <a:avLst/>
              </a:prstGeom>
            </p:spPr>
          </p:pic>
          <p:pic>
            <p:nvPicPr>
              <p:cNvPr id="84" name="Graphic 83" descr="Man with solid fill">
                <a:extLst>
                  <a:ext uri="{FF2B5EF4-FFF2-40B4-BE49-F238E27FC236}">
                    <a16:creationId xmlns:a16="http://schemas.microsoft.com/office/drawing/2014/main" id="{0838C22A-63F2-A90B-B004-99ACEB5F12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4759" y="4173790"/>
                <a:ext cx="556623" cy="556746"/>
              </a:xfrm>
              <a:prstGeom prst="rect">
                <a:avLst/>
              </a:prstGeom>
            </p:spPr>
          </p:pic>
          <p:pic>
            <p:nvPicPr>
              <p:cNvPr id="85" name="Graphic 84" descr="Man with solid fill">
                <a:extLst>
                  <a:ext uri="{FF2B5EF4-FFF2-40B4-BE49-F238E27FC236}">
                    <a16:creationId xmlns:a16="http://schemas.microsoft.com/office/drawing/2014/main" id="{01FA5958-9AFF-CA39-7266-7183134912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4229" y="4171879"/>
                <a:ext cx="556623" cy="556746"/>
              </a:xfrm>
              <a:prstGeom prst="rect">
                <a:avLst/>
              </a:prstGeom>
            </p:spPr>
          </p:pic>
          <p:pic>
            <p:nvPicPr>
              <p:cNvPr id="86" name="Graphic 85" descr="Man with solid fill">
                <a:extLst>
                  <a:ext uri="{FF2B5EF4-FFF2-40B4-BE49-F238E27FC236}">
                    <a16:creationId xmlns:a16="http://schemas.microsoft.com/office/drawing/2014/main" id="{D0A16089-71C2-2E7A-4253-40CB254E80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87044" y="4726715"/>
                <a:ext cx="556623" cy="556746"/>
              </a:xfrm>
              <a:prstGeom prst="rect">
                <a:avLst/>
              </a:prstGeom>
            </p:spPr>
          </p:pic>
          <p:pic>
            <p:nvPicPr>
              <p:cNvPr id="87" name="Graphic 86" descr="Man with solid fill">
                <a:extLst>
                  <a:ext uri="{FF2B5EF4-FFF2-40B4-BE49-F238E27FC236}">
                    <a16:creationId xmlns:a16="http://schemas.microsoft.com/office/drawing/2014/main" id="{E3070468-B968-7CB0-5526-EED759AFC6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6730" y="4726715"/>
                <a:ext cx="556623" cy="556746"/>
              </a:xfrm>
              <a:prstGeom prst="rect">
                <a:avLst/>
              </a:prstGeom>
            </p:spPr>
          </p:pic>
          <p:pic>
            <p:nvPicPr>
              <p:cNvPr id="90" name="Graphic 89" descr="Man with solid fill">
                <a:extLst>
                  <a:ext uri="{FF2B5EF4-FFF2-40B4-BE49-F238E27FC236}">
                    <a16:creationId xmlns:a16="http://schemas.microsoft.com/office/drawing/2014/main" id="{93B79FD2-6641-389A-62FE-3E2FE60FCD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31952" y="4730297"/>
                <a:ext cx="556623" cy="556746"/>
              </a:xfrm>
              <a:prstGeom prst="rect">
                <a:avLst/>
              </a:prstGeom>
            </p:spPr>
          </p:pic>
          <p:pic>
            <p:nvPicPr>
              <p:cNvPr id="93" name="Graphic 92" descr="Man with solid fill">
                <a:extLst>
                  <a:ext uri="{FF2B5EF4-FFF2-40B4-BE49-F238E27FC236}">
                    <a16:creationId xmlns:a16="http://schemas.microsoft.com/office/drawing/2014/main" id="{CDC7A46A-7232-A5C2-45F4-F6D770419D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63478" y="4175611"/>
                <a:ext cx="556623" cy="556746"/>
              </a:xfrm>
              <a:prstGeom prst="rect">
                <a:avLst/>
              </a:prstGeom>
            </p:spPr>
          </p:pic>
        </p:grpSp>
        <p:grpSp>
          <p:nvGrpSpPr>
            <p:cNvPr id="119" name="Group 118">
              <a:extLst>
                <a:ext uri="{FF2B5EF4-FFF2-40B4-BE49-F238E27FC236}">
                  <a16:creationId xmlns:a16="http://schemas.microsoft.com/office/drawing/2014/main" id="{ED9B6A4E-47A9-F42C-E8EA-788AD28A9D32}"/>
                </a:ext>
              </a:extLst>
            </p:cNvPr>
            <p:cNvGrpSpPr/>
            <p:nvPr/>
          </p:nvGrpSpPr>
          <p:grpSpPr>
            <a:xfrm>
              <a:off x="7186797" y="3357286"/>
              <a:ext cx="2113934" cy="1053865"/>
              <a:chOff x="8316269" y="4027481"/>
              <a:chExt cx="2597415" cy="1250560"/>
            </a:xfrm>
            <a:solidFill>
              <a:srgbClr val="FF00FF"/>
            </a:solidFill>
          </p:grpSpPr>
          <p:pic>
            <p:nvPicPr>
              <p:cNvPr id="96" name="Graphic 95" descr="Man with solid fill">
                <a:extLst>
                  <a:ext uri="{FF2B5EF4-FFF2-40B4-BE49-F238E27FC236}">
                    <a16:creationId xmlns:a16="http://schemas.microsoft.com/office/drawing/2014/main" id="{473CC3F2-CF8D-9821-7EEA-B7B90B63BE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21434" y="4648603"/>
                <a:ext cx="625415" cy="625415"/>
              </a:xfrm>
              <a:prstGeom prst="rect">
                <a:avLst/>
              </a:prstGeom>
            </p:spPr>
          </p:pic>
          <p:pic>
            <p:nvPicPr>
              <p:cNvPr id="97" name="Graphic 96" descr="Man with solid fill">
                <a:extLst>
                  <a:ext uri="{FF2B5EF4-FFF2-40B4-BE49-F238E27FC236}">
                    <a16:creationId xmlns:a16="http://schemas.microsoft.com/office/drawing/2014/main" id="{9B7B0492-12B5-4816-5BA9-3C72010261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59693" y="4648603"/>
                <a:ext cx="625415" cy="625415"/>
              </a:xfrm>
              <a:prstGeom prst="rect">
                <a:avLst/>
              </a:prstGeom>
            </p:spPr>
          </p:pic>
          <p:pic>
            <p:nvPicPr>
              <p:cNvPr id="98" name="Graphic 97" descr="Man with solid fill">
                <a:extLst>
                  <a:ext uri="{FF2B5EF4-FFF2-40B4-BE49-F238E27FC236}">
                    <a16:creationId xmlns:a16="http://schemas.microsoft.com/office/drawing/2014/main" id="{236E4488-6027-F794-0B9B-8CE502BCA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12978" y="4648603"/>
                <a:ext cx="625415" cy="625415"/>
              </a:xfrm>
              <a:prstGeom prst="rect">
                <a:avLst/>
              </a:prstGeom>
            </p:spPr>
          </p:pic>
          <p:pic>
            <p:nvPicPr>
              <p:cNvPr id="99" name="Graphic 98" descr="Man with solid fill">
                <a:extLst>
                  <a:ext uri="{FF2B5EF4-FFF2-40B4-BE49-F238E27FC236}">
                    <a16:creationId xmlns:a16="http://schemas.microsoft.com/office/drawing/2014/main" id="{EE0CBFE3-5616-7B43-D677-A7AE23BAAD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51237" y="4648603"/>
                <a:ext cx="625415" cy="625415"/>
              </a:xfrm>
              <a:prstGeom prst="rect">
                <a:avLst/>
              </a:prstGeom>
            </p:spPr>
          </p:pic>
          <p:pic>
            <p:nvPicPr>
              <p:cNvPr id="100" name="Graphic 99" descr="Man with solid fill">
                <a:extLst>
                  <a:ext uri="{FF2B5EF4-FFF2-40B4-BE49-F238E27FC236}">
                    <a16:creationId xmlns:a16="http://schemas.microsoft.com/office/drawing/2014/main" id="{13E8575B-20AF-C58A-9233-9653C134A9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9509" y="4648603"/>
                <a:ext cx="625415" cy="625415"/>
              </a:xfrm>
              <a:prstGeom prst="rect">
                <a:avLst/>
              </a:prstGeom>
            </p:spPr>
          </p:pic>
          <p:pic>
            <p:nvPicPr>
              <p:cNvPr id="101" name="Graphic 100" descr="Man with solid fill">
                <a:extLst>
                  <a:ext uri="{FF2B5EF4-FFF2-40B4-BE49-F238E27FC236}">
                    <a16:creationId xmlns:a16="http://schemas.microsoft.com/office/drawing/2014/main" id="{E5523E00-422D-CD39-4E16-9EC8BFD81C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37768" y="4648603"/>
                <a:ext cx="625415" cy="625415"/>
              </a:xfrm>
              <a:prstGeom prst="rect">
                <a:avLst/>
              </a:prstGeom>
            </p:spPr>
          </p:pic>
          <p:pic>
            <p:nvPicPr>
              <p:cNvPr id="105" name="Graphic 104" descr="Man with solid fill">
                <a:extLst>
                  <a:ext uri="{FF2B5EF4-FFF2-40B4-BE49-F238E27FC236}">
                    <a16:creationId xmlns:a16="http://schemas.microsoft.com/office/drawing/2014/main" id="{3C1A0B7D-6F8E-11F2-DDD2-AC512A9315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02084" y="4027481"/>
                <a:ext cx="625415" cy="625415"/>
              </a:xfrm>
              <a:prstGeom prst="rect">
                <a:avLst/>
              </a:prstGeom>
            </p:spPr>
          </p:pic>
          <p:pic>
            <p:nvPicPr>
              <p:cNvPr id="108" name="Graphic 107" descr="Man with solid fill">
                <a:extLst>
                  <a:ext uri="{FF2B5EF4-FFF2-40B4-BE49-F238E27FC236}">
                    <a16:creationId xmlns:a16="http://schemas.microsoft.com/office/drawing/2014/main" id="{F63DC90E-FBBE-9959-BCD5-61BA326D0E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88269" y="4648602"/>
                <a:ext cx="625415" cy="625415"/>
              </a:xfrm>
              <a:prstGeom prst="rect">
                <a:avLst/>
              </a:prstGeom>
            </p:spPr>
          </p:pic>
          <p:pic>
            <p:nvPicPr>
              <p:cNvPr id="109" name="Graphic 108" descr="Man with solid fill">
                <a:extLst>
                  <a:ext uri="{FF2B5EF4-FFF2-40B4-BE49-F238E27FC236}">
                    <a16:creationId xmlns:a16="http://schemas.microsoft.com/office/drawing/2014/main" id="{BB2C5BD1-195D-33FE-98E2-2C274170A6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68827" y="4648602"/>
                <a:ext cx="625415" cy="625415"/>
              </a:xfrm>
              <a:prstGeom prst="rect">
                <a:avLst/>
              </a:prstGeom>
            </p:spPr>
          </p:pic>
          <p:pic>
            <p:nvPicPr>
              <p:cNvPr id="110" name="Graphic 109" descr="Man with solid fill">
                <a:extLst>
                  <a:ext uri="{FF2B5EF4-FFF2-40B4-BE49-F238E27FC236}">
                    <a16:creationId xmlns:a16="http://schemas.microsoft.com/office/drawing/2014/main" id="{3E42F707-41B0-8D73-8C1C-D9C502BE8A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6269" y="4652626"/>
                <a:ext cx="625415" cy="625415"/>
              </a:xfrm>
              <a:prstGeom prst="rect">
                <a:avLst/>
              </a:prstGeom>
            </p:spPr>
          </p:pic>
        </p:grpSp>
        <p:grpSp>
          <p:nvGrpSpPr>
            <p:cNvPr id="120" name="Group 119">
              <a:extLst>
                <a:ext uri="{FF2B5EF4-FFF2-40B4-BE49-F238E27FC236}">
                  <a16:creationId xmlns:a16="http://schemas.microsoft.com/office/drawing/2014/main" id="{060A5EBC-796E-1A62-A2F9-BEC32CFD50DE}"/>
                </a:ext>
              </a:extLst>
            </p:cNvPr>
            <p:cNvGrpSpPr/>
            <p:nvPr/>
          </p:nvGrpSpPr>
          <p:grpSpPr>
            <a:xfrm>
              <a:off x="9293725" y="3353752"/>
              <a:ext cx="2198825" cy="1060706"/>
              <a:chOff x="5431952" y="4171879"/>
              <a:chExt cx="2311715" cy="1115164"/>
            </a:xfrm>
            <a:solidFill>
              <a:srgbClr val="FF3300"/>
            </a:solidFill>
          </p:grpSpPr>
          <p:pic>
            <p:nvPicPr>
              <p:cNvPr id="121" name="Graphic 120" descr="Man with solid fill">
                <a:extLst>
                  <a:ext uri="{FF2B5EF4-FFF2-40B4-BE49-F238E27FC236}">
                    <a16:creationId xmlns:a16="http://schemas.microsoft.com/office/drawing/2014/main" id="{B0010ED5-9C14-D6A1-C596-BE20551D8D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81552" y="4726715"/>
                <a:ext cx="556623" cy="556746"/>
              </a:xfrm>
              <a:prstGeom prst="rect">
                <a:avLst/>
              </a:prstGeom>
            </p:spPr>
          </p:pic>
          <p:pic>
            <p:nvPicPr>
              <p:cNvPr id="122" name="Graphic 121" descr="Man with solid fill">
                <a:extLst>
                  <a:ext uri="{FF2B5EF4-FFF2-40B4-BE49-F238E27FC236}">
                    <a16:creationId xmlns:a16="http://schemas.microsoft.com/office/drawing/2014/main" id="{E952ADF9-FF94-74DC-BBF4-2E39CD8F67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93604" y="4726715"/>
                <a:ext cx="556623" cy="556746"/>
              </a:xfrm>
              <a:prstGeom prst="rect">
                <a:avLst/>
              </a:prstGeom>
            </p:spPr>
          </p:pic>
          <p:pic>
            <p:nvPicPr>
              <p:cNvPr id="123" name="Graphic 122" descr="Man with solid fill">
                <a:extLst>
                  <a:ext uri="{FF2B5EF4-FFF2-40B4-BE49-F238E27FC236}">
                    <a16:creationId xmlns:a16="http://schemas.microsoft.com/office/drawing/2014/main" id="{9AD0F1FB-027C-0228-24CF-1C7EADE66F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19029" y="4726715"/>
                <a:ext cx="556623" cy="556746"/>
              </a:xfrm>
              <a:prstGeom prst="rect">
                <a:avLst/>
              </a:prstGeom>
            </p:spPr>
          </p:pic>
          <p:pic>
            <p:nvPicPr>
              <p:cNvPr id="124" name="Graphic 123" descr="Man with solid fill">
                <a:extLst>
                  <a:ext uri="{FF2B5EF4-FFF2-40B4-BE49-F238E27FC236}">
                    <a16:creationId xmlns:a16="http://schemas.microsoft.com/office/drawing/2014/main" id="{6D142DC8-3D75-4AEC-0DD5-03B9ED3467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31081" y="4726715"/>
                <a:ext cx="556623" cy="556746"/>
              </a:xfrm>
              <a:prstGeom prst="rect">
                <a:avLst/>
              </a:prstGeom>
            </p:spPr>
          </p:pic>
          <p:pic>
            <p:nvPicPr>
              <p:cNvPr id="125" name="Graphic 124" descr="Man with solid fill">
                <a:extLst>
                  <a:ext uri="{FF2B5EF4-FFF2-40B4-BE49-F238E27FC236}">
                    <a16:creationId xmlns:a16="http://schemas.microsoft.com/office/drawing/2014/main" id="{4E159D51-0924-8C3D-4FE9-7A9754DE7F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2045" y="4726715"/>
                <a:ext cx="556623" cy="556746"/>
              </a:xfrm>
              <a:prstGeom prst="rect">
                <a:avLst/>
              </a:prstGeom>
            </p:spPr>
          </p:pic>
          <p:pic>
            <p:nvPicPr>
              <p:cNvPr id="126" name="Graphic 125" descr="Man with solid fill">
                <a:extLst>
                  <a:ext uri="{FF2B5EF4-FFF2-40B4-BE49-F238E27FC236}">
                    <a16:creationId xmlns:a16="http://schemas.microsoft.com/office/drawing/2014/main" id="{47F68629-2DB8-493B-DB30-A0348CC72F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64097" y="4726715"/>
                <a:ext cx="556623" cy="556746"/>
              </a:xfrm>
              <a:prstGeom prst="rect">
                <a:avLst/>
              </a:prstGeom>
            </p:spPr>
          </p:pic>
          <p:pic>
            <p:nvPicPr>
              <p:cNvPr id="127" name="Graphic 126" descr="Man with solid fill">
                <a:extLst>
                  <a:ext uri="{FF2B5EF4-FFF2-40B4-BE49-F238E27FC236}">
                    <a16:creationId xmlns:a16="http://schemas.microsoft.com/office/drawing/2014/main" id="{65ADEEDC-D748-32B5-E913-F6F7FD604E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53370" y="4173789"/>
                <a:ext cx="556623" cy="556746"/>
              </a:xfrm>
              <a:prstGeom prst="rect">
                <a:avLst/>
              </a:prstGeom>
            </p:spPr>
          </p:pic>
          <p:pic>
            <p:nvPicPr>
              <p:cNvPr id="128" name="Graphic 127" descr="Man with solid fill">
                <a:extLst>
                  <a:ext uri="{FF2B5EF4-FFF2-40B4-BE49-F238E27FC236}">
                    <a16:creationId xmlns:a16="http://schemas.microsoft.com/office/drawing/2014/main" id="{781611A2-7EEB-BA0E-CDD7-E7F6DD2574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71856" y="4173790"/>
                <a:ext cx="556623" cy="556746"/>
              </a:xfrm>
              <a:prstGeom prst="rect">
                <a:avLst/>
              </a:prstGeom>
            </p:spPr>
          </p:pic>
          <p:pic>
            <p:nvPicPr>
              <p:cNvPr id="129" name="Graphic 128" descr="Man with solid fill">
                <a:extLst>
                  <a:ext uri="{FF2B5EF4-FFF2-40B4-BE49-F238E27FC236}">
                    <a16:creationId xmlns:a16="http://schemas.microsoft.com/office/drawing/2014/main" id="{1F29E5E3-2F68-1230-E0CB-6AB9C907E8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97282" y="4173790"/>
                <a:ext cx="556623" cy="556746"/>
              </a:xfrm>
              <a:prstGeom prst="rect">
                <a:avLst/>
              </a:prstGeom>
            </p:spPr>
          </p:pic>
          <p:pic>
            <p:nvPicPr>
              <p:cNvPr id="130" name="Graphic 129" descr="Man with solid fill">
                <a:extLst>
                  <a:ext uri="{FF2B5EF4-FFF2-40B4-BE49-F238E27FC236}">
                    <a16:creationId xmlns:a16="http://schemas.microsoft.com/office/drawing/2014/main" id="{EE242317-7B82-CBDE-B1DC-80140546BE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9334" y="4173791"/>
                <a:ext cx="556623" cy="556746"/>
              </a:xfrm>
              <a:prstGeom prst="rect">
                <a:avLst/>
              </a:prstGeom>
            </p:spPr>
          </p:pic>
          <p:pic>
            <p:nvPicPr>
              <p:cNvPr id="131" name="Graphic 130" descr="Man with solid fill">
                <a:extLst>
                  <a:ext uri="{FF2B5EF4-FFF2-40B4-BE49-F238E27FC236}">
                    <a16:creationId xmlns:a16="http://schemas.microsoft.com/office/drawing/2014/main" id="{D1F91948-3818-E185-ADF3-C4C01C63AD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34759" y="4173790"/>
                <a:ext cx="556623" cy="556746"/>
              </a:xfrm>
              <a:prstGeom prst="rect">
                <a:avLst/>
              </a:prstGeom>
            </p:spPr>
          </p:pic>
          <p:pic>
            <p:nvPicPr>
              <p:cNvPr id="132" name="Graphic 131" descr="Man with solid fill">
                <a:extLst>
                  <a:ext uri="{FF2B5EF4-FFF2-40B4-BE49-F238E27FC236}">
                    <a16:creationId xmlns:a16="http://schemas.microsoft.com/office/drawing/2014/main" id="{AB832F2B-311D-BC19-4515-53333014A30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44229" y="4171879"/>
                <a:ext cx="556623" cy="556746"/>
              </a:xfrm>
              <a:prstGeom prst="rect">
                <a:avLst/>
              </a:prstGeom>
            </p:spPr>
          </p:pic>
          <p:pic>
            <p:nvPicPr>
              <p:cNvPr id="133" name="Graphic 132" descr="Man with solid fill">
                <a:extLst>
                  <a:ext uri="{FF2B5EF4-FFF2-40B4-BE49-F238E27FC236}">
                    <a16:creationId xmlns:a16="http://schemas.microsoft.com/office/drawing/2014/main" id="{C9541ACC-DAD3-AF96-E3E5-311960679C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87044" y="4726715"/>
                <a:ext cx="556623" cy="556746"/>
              </a:xfrm>
              <a:prstGeom prst="rect">
                <a:avLst/>
              </a:prstGeom>
            </p:spPr>
          </p:pic>
          <p:pic>
            <p:nvPicPr>
              <p:cNvPr id="134" name="Graphic 133" descr="Man with solid fill">
                <a:extLst>
                  <a:ext uri="{FF2B5EF4-FFF2-40B4-BE49-F238E27FC236}">
                    <a16:creationId xmlns:a16="http://schemas.microsoft.com/office/drawing/2014/main" id="{93905D47-E47A-067C-9E17-78C28EA375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56730" y="4726715"/>
                <a:ext cx="556623" cy="556746"/>
              </a:xfrm>
              <a:prstGeom prst="rect">
                <a:avLst/>
              </a:prstGeom>
            </p:spPr>
          </p:pic>
          <p:pic>
            <p:nvPicPr>
              <p:cNvPr id="135" name="Graphic 134" descr="Man with solid fill">
                <a:extLst>
                  <a:ext uri="{FF2B5EF4-FFF2-40B4-BE49-F238E27FC236}">
                    <a16:creationId xmlns:a16="http://schemas.microsoft.com/office/drawing/2014/main" id="{2F61EA94-F689-A2C0-E7CA-B9E772866C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31952" y="4730297"/>
                <a:ext cx="556623" cy="556746"/>
              </a:xfrm>
              <a:prstGeom prst="rect">
                <a:avLst/>
              </a:prstGeom>
            </p:spPr>
          </p:pic>
          <p:pic>
            <p:nvPicPr>
              <p:cNvPr id="136" name="Graphic 135" descr="Man with solid fill">
                <a:extLst>
                  <a:ext uri="{FF2B5EF4-FFF2-40B4-BE49-F238E27FC236}">
                    <a16:creationId xmlns:a16="http://schemas.microsoft.com/office/drawing/2014/main" id="{C2FC5121-5360-5905-80DD-12A5B37F84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63478" y="4175611"/>
                <a:ext cx="556623" cy="556746"/>
              </a:xfrm>
              <a:prstGeom prst="rect">
                <a:avLst/>
              </a:prstGeom>
            </p:spPr>
          </p:pic>
        </p:grpSp>
        <p:cxnSp>
          <p:nvCxnSpPr>
            <p:cNvPr id="138" name="Straight Connector 137">
              <a:extLst>
                <a:ext uri="{FF2B5EF4-FFF2-40B4-BE49-F238E27FC236}">
                  <a16:creationId xmlns:a16="http://schemas.microsoft.com/office/drawing/2014/main" id="{A5A37C67-DBD5-0EDA-2989-56548C917B2E}"/>
                </a:ext>
              </a:extLst>
            </p:cNvPr>
            <p:cNvCxnSpPr/>
            <p:nvPr/>
          </p:nvCxnSpPr>
          <p:spPr>
            <a:xfrm>
              <a:off x="509451" y="4540564"/>
              <a:ext cx="11103429" cy="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25C7D2D8-7548-1629-B0DB-E2AC06A90814}"/>
                </a:ext>
              </a:extLst>
            </p:cNvPr>
            <p:cNvGrpSpPr/>
            <p:nvPr/>
          </p:nvGrpSpPr>
          <p:grpSpPr>
            <a:xfrm>
              <a:off x="1272884" y="5163764"/>
              <a:ext cx="871021" cy="818586"/>
              <a:chOff x="1272884" y="5372987"/>
              <a:chExt cx="871021" cy="818586"/>
            </a:xfrm>
          </p:grpSpPr>
          <p:sp>
            <p:nvSpPr>
              <p:cNvPr id="139" name="Oval 138">
                <a:extLst>
                  <a:ext uri="{FF2B5EF4-FFF2-40B4-BE49-F238E27FC236}">
                    <a16:creationId xmlns:a16="http://schemas.microsoft.com/office/drawing/2014/main" id="{40B75AED-AC16-7C14-87AC-FA463378408A}"/>
                  </a:ext>
                </a:extLst>
              </p:cNvPr>
              <p:cNvSpPr/>
              <p:nvPr/>
            </p:nvSpPr>
            <p:spPr>
              <a:xfrm>
                <a:off x="1272884" y="5372987"/>
                <a:ext cx="818586" cy="818586"/>
              </a:xfrm>
              <a:prstGeom prst="ellipse">
                <a:avLst/>
              </a:prstGeom>
              <a:solidFill>
                <a:srgbClr val="00B0F0"/>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CAF59052-06AA-ECC7-403A-D2291C2E6633}"/>
                  </a:ext>
                </a:extLst>
              </p:cNvPr>
              <p:cNvSpPr txBox="1"/>
              <p:nvPr/>
            </p:nvSpPr>
            <p:spPr>
              <a:xfrm>
                <a:off x="1302367" y="5513243"/>
                <a:ext cx="841538" cy="523220"/>
              </a:xfrm>
              <a:prstGeom prst="rect">
                <a:avLst/>
              </a:prstGeom>
              <a:noFill/>
            </p:spPr>
            <p:txBody>
              <a:bodyPr wrap="square" rtlCol="0">
                <a:spAutoFit/>
              </a:bodyPr>
              <a:lstStyle/>
              <a:p>
                <a:r>
                  <a:rPr lang="en-US" sz="2800" b="1" dirty="0"/>
                  <a:t>33%</a:t>
                </a:r>
              </a:p>
            </p:txBody>
          </p:sp>
        </p:grpSp>
        <p:sp>
          <p:nvSpPr>
            <p:cNvPr id="141" name="TextBox 140">
              <a:extLst>
                <a:ext uri="{FF2B5EF4-FFF2-40B4-BE49-F238E27FC236}">
                  <a16:creationId xmlns:a16="http://schemas.microsoft.com/office/drawing/2014/main" id="{B7D734C1-D3A1-593E-ED75-EB5741B0ED01}"/>
                </a:ext>
              </a:extLst>
            </p:cNvPr>
            <p:cNvSpPr txBox="1"/>
            <p:nvPr/>
          </p:nvSpPr>
          <p:spPr>
            <a:xfrm>
              <a:off x="509451" y="4664994"/>
              <a:ext cx="11103429" cy="461665"/>
            </a:xfrm>
            <a:prstGeom prst="rect">
              <a:avLst/>
            </a:prstGeom>
            <a:noFill/>
          </p:spPr>
          <p:txBody>
            <a:bodyPr wrap="square" rtlCol="0">
              <a:spAutoFit/>
            </a:bodyPr>
            <a:lstStyle/>
            <a:p>
              <a:r>
                <a:rPr lang="en-US" dirty="0">
                  <a:latin typeface="Maiandra GD" panose="020E0502030308020204" pitchFamily="34" charset="0"/>
                </a:rPr>
                <a:t>          </a:t>
              </a:r>
              <a:r>
                <a:rPr lang="en-US" sz="2400" b="1" dirty="0">
                  <a:solidFill>
                    <a:srgbClr val="00B0F0"/>
                  </a:solidFill>
                  <a:latin typeface="Maiandra GD" panose="020E0502030308020204" pitchFamily="34" charset="0"/>
                </a:rPr>
                <a:t>0 ACEs</a:t>
              </a:r>
              <a:r>
                <a:rPr lang="en-US" sz="2400" b="1" dirty="0">
                  <a:latin typeface="Maiandra GD" panose="020E0502030308020204" pitchFamily="34" charset="0"/>
                </a:rPr>
                <a:t>			 </a:t>
              </a:r>
              <a:r>
                <a:rPr lang="en-US" sz="2400" b="1" dirty="0">
                  <a:solidFill>
                    <a:srgbClr val="0070C0"/>
                  </a:solidFill>
                  <a:latin typeface="Maiandra GD" panose="020E0502030308020204" pitchFamily="34" charset="0"/>
                </a:rPr>
                <a:t>1 ACE</a:t>
              </a:r>
              <a:r>
                <a:rPr lang="en-US" sz="2400" b="1" dirty="0">
                  <a:latin typeface="Maiandra GD" panose="020E0502030308020204" pitchFamily="34" charset="0"/>
                </a:rPr>
                <a:t>	     	          </a:t>
              </a:r>
              <a:r>
                <a:rPr lang="en-US" sz="2400" b="1" dirty="0">
                  <a:solidFill>
                    <a:srgbClr val="9933FF"/>
                  </a:solidFill>
                  <a:latin typeface="Maiandra GD" panose="020E0502030308020204" pitchFamily="34" charset="0"/>
                </a:rPr>
                <a:t>2 ACEs</a:t>
              </a:r>
              <a:r>
                <a:rPr lang="en-US" sz="2400" b="1" dirty="0">
                  <a:latin typeface="Maiandra GD" panose="020E0502030308020204" pitchFamily="34" charset="0"/>
                </a:rPr>
                <a:t>		    </a:t>
              </a:r>
              <a:r>
                <a:rPr lang="en-US" sz="2400" b="1" dirty="0">
                  <a:solidFill>
                    <a:srgbClr val="FF00FF"/>
                  </a:solidFill>
                  <a:latin typeface="Maiandra GD" panose="020E0502030308020204" pitchFamily="34" charset="0"/>
                </a:rPr>
                <a:t>3 ACEs</a:t>
              </a:r>
              <a:r>
                <a:rPr lang="en-US" sz="2400" b="1" dirty="0">
                  <a:latin typeface="Maiandra GD" panose="020E0502030308020204" pitchFamily="34" charset="0"/>
                </a:rPr>
                <a:t>			</a:t>
              </a:r>
              <a:r>
                <a:rPr lang="en-US" sz="2400" b="1" dirty="0">
                  <a:solidFill>
                    <a:srgbClr val="FF3300"/>
                  </a:solidFill>
                  <a:latin typeface="Maiandra GD" panose="020E0502030308020204" pitchFamily="34" charset="0"/>
                </a:rPr>
                <a:t> 4+ ACEs</a:t>
              </a:r>
              <a:r>
                <a:rPr lang="en-US" sz="2400" b="1" dirty="0">
                  <a:solidFill>
                    <a:srgbClr val="FF3300"/>
                  </a:solidFill>
                </a:rPr>
                <a:t>      </a:t>
              </a:r>
              <a:endParaRPr lang="en-US" b="1" dirty="0">
                <a:solidFill>
                  <a:srgbClr val="FF3300"/>
                </a:solidFill>
              </a:endParaRPr>
            </a:p>
          </p:txBody>
        </p:sp>
        <p:sp>
          <p:nvSpPr>
            <p:cNvPr id="147" name="Oval 146">
              <a:extLst>
                <a:ext uri="{FF2B5EF4-FFF2-40B4-BE49-F238E27FC236}">
                  <a16:creationId xmlns:a16="http://schemas.microsoft.com/office/drawing/2014/main" id="{C3D57C84-EA64-9657-0892-A326FE929EEE}"/>
                </a:ext>
              </a:extLst>
            </p:cNvPr>
            <p:cNvSpPr/>
            <p:nvPr/>
          </p:nvSpPr>
          <p:spPr>
            <a:xfrm>
              <a:off x="9988052" y="5166052"/>
              <a:ext cx="818586" cy="818586"/>
            </a:xfrm>
            <a:prstGeom prst="ellipse">
              <a:avLst/>
            </a:prstGeom>
            <a:solidFill>
              <a:srgbClr val="FF3300"/>
            </a:solidFill>
            <a:ln w="50800">
              <a:solidFill>
                <a:srgbClr val="F22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a16="http://schemas.microsoft.com/office/drawing/2014/main" id="{D17BE06A-4EB9-9043-A923-700627E4A951}"/>
                </a:ext>
              </a:extLst>
            </p:cNvPr>
            <p:cNvSpPr txBox="1"/>
            <p:nvPr/>
          </p:nvSpPr>
          <p:spPr>
            <a:xfrm>
              <a:off x="10024469" y="5304020"/>
              <a:ext cx="841538" cy="523220"/>
            </a:xfrm>
            <a:prstGeom prst="rect">
              <a:avLst/>
            </a:prstGeom>
            <a:noFill/>
          </p:spPr>
          <p:txBody>
            <a:bodyPr wrap="square" rtlCol="0">
              <a:spAutoFit/>
            </a:bodyPr>
            <a:lstStyle/>
            <a:p>
              <a:r>
                <a:rPr lang="en-US" sz="2800" b="1" dirty="0"/>
                <a:t>16%</a:t>
              </a:r>
            </a:p>
          </p:txBody>
        </p:sp>
        <p:sp>
          <p:nvSpPr>
            <p:cNvPr id="150" name="Oval 149">
              <a:extLst>
                <a:ext uri="{FF2B5EF4-FFF2-40B4-BE49-F238E27FC236}">
                  <a16:creationId xmlns:a16="http://schemas.microsoft.com/office/drawing/2014/main" id="{79C34D56-46BD-758B-A4C5-E20D24FB0543}"/>
                </a:ext>
              </a:extLst>
            </p:cNvPr>
            <p:cNvSpPr/>
            <p:nvPr/>
          </p:nvSpPr>
          <p:spPr>
            <a:xfrm>
              <a:off x="7900950" y="5169139"/>
              <a:ext cx="818586" cy="818586"/>
            </a:xfrm>
            <a:prstGeom prst="ellipse">
              <a:avLst/>
            </a:prstGeom>
            <a:solidFill>
              <a:srgbClr val="FF00FF"/>
            </a:solidFill>
            <a:ln w="508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5DA791F5-7B14-8610-2401-DBE9096DFB0B}"/>
                </a:ext>
              </a:extLst>
            </p:cNvPr>
            <p:cNvSpPr txBox="1"/>
            <p:nvPr/>
          </p:nvSpPr>
          <p:spPr>
            <a:xfrm>
              <a:off x="7930433" y="5309395"/>
              <a:ext cx="841538" cy="523220"/>
            </a:xfrm>
            <a:prstGeom prst="rect">
              <a:avLst/>
            </a:prstGeom>
            <a:noFill/>
          </p:spPr>
          <p:txBody>
            <a:bodyPr wrap="square" rtlCol="0">
              <a:spAutoFit/>
            </a:bodyPr>
            <a:lstStyle/>
            <a:p>
              <a:r>
                <a:rPr lang="en-US" sz="2800" b="1" dirty="0"/>
                <a:t>10%</a:t>
              </a:r>
            </a:p>
          </p:txBody>
        </p:sp>
        <p:sp>
          <p:nvSpPr>
            <p:cNvPr id="153" name="Oval 152">
              <a:extLst>
                <a:ext uri="{FF2B5EF4-FFF2-40B4-BE49-F238E27FC236}">
                  <a16:creationId xmlns:a16="http://schemas.microsoft.com/office/drawing/2014/main" id="{D582AEA3-B748-5C06-9017-05D66EFD3EFE}"/>
                </a:ext>
              </a:extLst>
            </p:cNvPr>
            <p:cNvSpPr/>
            <p:nvPr/>
          </p:nvSpPr>
          <p:spPr>
            <a:xfrm>
              <a:off x="5643205" y="5163764"/>
              <a:ext cx="818586" cy="818586"/>
            </a:xfrm>
            <a:prstGeom prst="ellipse">
              <a:avLst/>
            </a:prstGeom>
            <a:solidFill>
              <a:srgbClr val="9933FF"/>
            </a:solidFill>
            <a:ln w="508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a:extLst>
                <a:ext uri="{FF2B5EF4-FFF2-40B4-BE49-F238E27FC236}">
                  <a16:creationId xmlns:a16="http://schemas.microsoft.com/office/drawing/2014/main" id="{BD1F5CDB-498C-CED6-9C91-A1EDBE90F704}"/>
                </a:ext>
              </a:extLst>
            </p:cNvPr>
            <p:cNvSpPr txBox="1"/>
            <p:nvPr/>
          </p:nvSpPr>
          <p:spPr>
            <a:xfrm>
              <a:off x="5672688" y="5304020"/>
              <a:ext cx="841538" cy="523220"/>
            </a:xfrm>
            <a:prstGeom prst="rect">
              <a:avLst/>
            </a:prstGeom>
            <a:noFill/>
          </p:spPr>
          <p:txBody>
            <a:bodyPr wrap="square" rtlCol="0">
              <a:spAutoFit/>
            </a:bodyPr>
            <a:lstStyle/>
            <a:p>
              <a:r>
                <a:rPr lang="en-US" sz="2800" b="1" dirty="0"/>
                <a:t>16%</a:t>
              </a:r>
            </a:p>
          </p:txBody>
        </p:sp>
        <p:sp>
          <p:nvSpPr>
            <p:cNvPr id="156" name="Oval 155">
              <a:extLst>
                <a:ext uri="{FF2B5EF4-FFF2-40B4-BE49-F238E27FC236}">
                  <a16:creationId xmlns:a16="http://schemas.microsoft.com/office/drawing/2014/main" id="{33E82492-1F6E-D399-8559-E08E444C0C67}"/>
                </a:ext>
              </a:extLst>
            </p:cNvPr>
            <p:cNvSpPr/>
            <p:nvPr/>
          </p:nvSpPr>
          <p:spPr>
            <a:xfrm>
              <a:off x="3409291" y="5156337"/>
              <a:ext cx="818586" cy="818586"/>
            </a:xfrm>
            <a:prstGeom prst="ellipse">
              <a:avLst/>
            </a:prstGeom>
            <a:solidFill>
              <a:srgbClr val="0070C0"/>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914A6386-0EBC-752B-A351-723233A38177}"/>
                </a:ext>
              </a:extLst>
            </p:cNvPr>
            <p:cNvSpPr txBox="1"/>
            <p:nvPr/>
          </p:nvSpPr>
          <p:spPr>
            <a:xfrm>
              <a:off x="3438774" y="5296593"/>
              <a:ext cx="841538" cy="523220"/>
            </a:xfrm>
            <a:prstGeom prst="rect">
              <a:avLst/>
            </a:prstGeom>
            <a:noFill/>
          </p:spPr>
          <p:txBody>
            <a:bodyPr wrap="square" rtlCol="0">
              <a:spAutoFit/>
            </a:bodyPr>
            <a:lstStyle/>
            <a:p>
              <a:r>
                <a:rPr lang="en-US" sz="2800" b="1" dirty="0"/>
                <a:t>26%</a:t>
              </a:r>
            </a:p>
          </p:txBody>
        </p:sp>
      </p:grpSp>
    </p:spTree>
    <p:extLst>
      <p:ext uri="{BB962C8B-B14F-4D97-AF65-F5344CB8AC3E}">
        <p14:creationId xmlns:p14="http://schemas.microsoft.com/office/powerpoint/2010/main" val="2911761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D5700-F0BF-637C-1818-7FD25D15E2AF}"/>
              </a:ext>
            </a:extLst>
          </p:cNvPr>
          <p:cNvSpPr>
            <a:spLocks noGrp="1"/>
          </p:cNvSpPr>
          <p:nvPr>
            <p:ph type="title"/>
          </p:nvPr>
        </p:nvSpPr>
        <p:spPr/>
        <p:txBody>
          <a:bodyPr>
            <a:normAutofit/>
          </a:bodyPr>
          <a:lstStyle/>
          <a:p>
            <a:pPr algn="ctr"/>
            <a:r>
              <a:rPr lang="en-US" sz="4800" dirty="0">
                <a:latin typeface="Maiandra GD" panose="020E0502030308020204" pitchFamily="34" charset="0"/>
              </a:rPr>
              <a:t>ACE Score and Health Problems</a:t>
            </a:r>
          </a:p>
        </p:txBody>
      </p:sp>
      <p:graphicFrame>
        <p:nvGraphicFramePr>
          <p:cNvPr id="6" name="Content Placeholder 5">
            <a:extLst>
              <a:ext uri="{FF2B5EF4-FFF2-40B4-BE49-F238E27FC236}">
                <a16:creationId xmlns:a16="http://schemas.microsoft.com/office/drawing/2014/main" id="{13A43E55-B01D-2E87-B160-15E76AB233F8}"/>
              </a:ext>
            </a:extLst>
          </p:cNvPr>
          <p:cNvGraphicFramePr>
            <a:graphicFrameLocks noGrp="1"/>
          </p:cNvGraphicFramePr>
          <p:nvPr>
            <p:ph idx="1"/>
            <p:extLst>
              <p:ext uri="{D42A27DB-BD31-4B8C-83A1-F6EECF244321}">
                <p14:modId xmlns:p14="http://schemas.microsoft.com/office/powerpoint/2010/main" val="1888859455"/>
              </p:ext>
            </p:extLst>
          </p:nvPr>
        </p:nvGraphicFramePr>
        <p:xfrm>
          <a:off x="1066800" y="1540042"/>
          <a:ext cx="10515600" cy="4652963"/>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a:extLst>
              <a:ext uri="{FF2B5EF4-FFF2-40B4-BE49-F238E27FC236}">
                <a16:creationId xmlns:a16="http://schemas.microsoft.com/office/drawing/2014/main" id="{2AB70790-6049-6358-A4B0-AA32D866FA5B}"/>
              </a:ext>
            </a:extLst>
          </p:cNvPr>
          <p:cNvCxnSpPr>
            <a:cxnSpLocks/>
          </p:cNvCxnSpPr>
          <p:nvPr/>
        </p:nvCxnSpPr>
        <p:spPr>
          <a:xfrm flipV="1">
            <a:off x="2999870" y="1926406"/>
            <a:ext cx="7788442" cy="3005187"/>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40212F8-50B0-09F5-7FED-84C0822E91A8}"/>
              </a:ext>
            </a:extLst>
          </p:cNvPr>
          <p:cNvSpPr txBox="1"/>
          <p:nvPr/>
        </p:nvSpPr>
        <p:spPr>
          <a:xfrm rot="20327866">
            <a:off x="4660228" y="3020993"/>
            <a:ext cx="3890211" cy="461665"/>
          </a:xfrm>
          <a:prstGeom prst="rect">
            <a:avLst/>
          </a:prstGeom>
          <a:noFill/>
        </p:spPr>
        <p:txBody>
          <a:bodyPr wrap="square" rtlCol="0">
            <a:spAutoFit/>
          </a:bodyPr>
          <a:lstStyle/>
          <a:p>
            <a:r>
              <a:rPr lang="en-US" sz="2400" dirty="0">
                <a:latin typeface="Maiandra GD" panose="020E0502030308020204" pitchFamily="34" charset="0"/>
              </a:rPr>
              <a:t>Dose-Response Relationship</a:t>
            </a:r>
          </a:p>
        </p:txBody>
      </p:sp>
      <p:sp>
        <p:nvSpPr>
          <p:cNvPr id="11" name="TextBox 10">
            <a:extLst>
              <a:ext uri="{FF2B5EF4-FFF2-40B4-BE49-F238E27FC236}">
                <a16:creationId xmlns:a16="http://schemas.microsoft.com/office/drawing/2014/main" id="{E79A2265-F64D-5B24-9CF9-43A0955E8A8A}"/>
              </a:ext>
            </a:extLst>
          </p:cNvPr>
          <p:cNvSpPr txBox="1"/>
          <p:nvPr/>
        </p:nvSpPr>
        <p:spPr>
          <a:xfrm>
            <a:off x="906383" y="2944756"/>
            <a:ext cx="994610" cy="1200329"/>
          </a:xfrm>
          <a:prstGeom prst="rect">
            <a:avLst/>
          </a:prstGeom>
          <a:noFill/>
        </p:spPr>
        <p:txBody>
          <a:bodyPr wrap="square" rtlCol="0">
            <a:spAutoFit/>
          </a:bodyPr>
          <a:lstStyle/>
          <a:p>
            <a:pPr algn="r"/>
            <a:r>
              <a:rPr lang="en-US" dirty="0">
                <a:latin typeface="Maiandra GD" panose="020E0502030308020204" pitchFamily="34" charset="0"/>
              </a:rPr>
              <a:t>% </a:t>
            </a:r>
          </a:p>
          <a:p>
            <a:pPr algn="r"/>
            <a:r>
              <a:rPr lang="en-US" dirty="0">
                <a:latin typeface="Maiandra GD" panose="020E0502030308020204" pitchFamily="34" charset="0"/>
              </a:rPr>
              <a:t>with Health Issues</a:t>
            </a:r>
          </a:p>
        </p:txBody>
      </p:sp>
    </p:spTree>
    <p:extLst>
      <p:ext uri="{BB962C8B-B14F-4D97-AF65-F5344CB8AC3E}">
        <p14:creationId xmlns:p14="http://schemas.microsoft.com/office/powerpoint/2010/main" val="94420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35BE8-808F-396A-0D39-2F31B3D6ECA8}"/>
              </a:ext>
            </a:extLst>
          </p:cNvPr>
          <p:cNvSpPr>
            <a:spLocks noGrp="1"/>
          </p:cNvSpPr>
          <p:nvPr>
            <p:ph type="title"/>
          </p:nvPr>
        </p:nvSpPr>
        <p:spPr/>
        <p:txBody>
          <a:bodyPr>
            <a:normAutofit/>
          </a:bodyPr>
          <a:lstStyle/>
          <a:p>
            <a:pPr algn="ctr"/>
            <a:r>
              <a:rPr lang="en-US" sz="4800" dirty="0">
                <a:latin typeface="Maiandra GD" panose="020E0502030308020204" pitchFamily="34" charset="0"/>
              </a:rPr>
              <a:t>ACEs, Smoking and Lung Disease</a:t>
            </a:r>
          </a:p>
        </p:txBody>
      </p:sp>
      <p:graphicFrame>
        <p:nvGraphicFramePr>
          <p:cNvPr id="6" name="Content Placeholder 5">
            <a:extLst>
              <a:ext uri="{FF2B5EF4-FFF2-40B4-BE49-F238E27FC236}">
                <a16:creationId xmlns:a16="http://schemas.microsoft.com/office/drawing/2014/main" id="{2B382B96-D253-2441-21B7-2C63ECD975F5}"/>
              </a:ext>
            </a:extLst>
          </p:cNvPr>
          <p:cNvGraphicFramePr>
            <a:graphicFrameLocks noGrp="1"/>
          </p:cNvGraphicFramePr>
          <p:nvPr>
            <p:ph idx="1"/>
            <p:extLst>
              <p:ext uri="{D42A27DB-BD31-4B8C-83A1-F6EECF244321}">
                <p14:modId xmlns:p14="http://schemas.microsoft.com/office/powerpoint/2010/main" val="3799871840"/>
              </p:ext>
            </p:extLst>
          </p:nvPr>
        </p:nvGraphicFramePr>
        <p:xfrm>
          <a:off x="1856873" y="1873751"/>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86DF215-90D1-74C3-9B88-81996F2D5EAA}"/>
              </a:ext>
            </a:extLst>
          </p:cNvPr>
          <p:cNvSpPr txBox="1"/>
          <p:nvPr/>
        </p:nvSpPr>
        <p:spPr>
          <a:xfrm>
            <a:off x="838200" y="2920693"/>
            <a:ext cx="994610" cy="1200329"/>
          </a:xfrm>
          <a:prstGeom prst="rect">
            <a:avLst/>
          </a:prstGeom>
          <a:noFill/>
        </p:spPr>
        <p:txBody>
          <a:bodyPr wrap="square" rtlCol="0">
            <a:spAutoFit/>
          </a:bodyPr>
          <a:lstStyle/>
          <a:p>
            <a:pPr algn="r"/>
            <a:r>
              <a:rPr lang="en-US" dirty="0">
                <a:latin typeface="Maiandra GD" panose="020E0502030308020204" pitchFamily="34" charset="0"/>
              </a:rPr>
              <a:t>% </a:t>
            </a:r>
          </a:p>
          <a:p>
            <a:pPr algn="r"/>
            <a:r>
              <a:rPr lang="en-US" dirty="0">
                <a:latin typeface="Maiandra GD" panose="020E0502030308020204" pitchFamily="34" charset="0"/>
              </a:rPr>
              <a:t>with Health Issues</a:t>
            </a:r>
          </a:p>
        </p:txBody>
      </p:sp>
    </p:spTree>
    <p:extLst>
      <p:ext uri="{BB962C8B-B14F-4D97-AF65-F5344CB8AC3E}">
        <p14:creationId xmlns:p14="http://schemas.microsoft.com/office/powerpoint/2010/main" val="3943629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B4EBD-095E-A346-88EB-35CA1FC0B9BF}"/>
              </a:ext>
            </a:extLst>
          </p:cNvPr>
          <p:cNvSpPr>
            <a:spLocks noGrp="1"/>
          </p:cNvSpPr>
          <p:nvPr>
            <p:ph type="title"/>
          </p:nvPr>
        </p:nvSpPr>
        <p:spPr/>
        <p:txBody>
          <a:bodyPr>
            <a:normAutofit/>
          </a:bodyPr>
          <a:lstStyle/>
          <a:p>
            <a:pPr algn="ctr"/>
            <a:r>
              <a:rPr lang="en-US" sz="4800" dirty="0">
                <a:latin typeface="Maiandra GD" panose="020E0502030308020204" pitchFamily="34" charset="0"/>
              </a:rPr>
              <a:t>ACEs and Depression</a:t>
            </a:r>
          </a:p>
        </p:txBody>
      </p:sp>
      <p:graphicFrame>
        <p:nvGraphicFramePr>
          <p:cNvPr id="6" name="Content Placeholder 5">
            <a:extLst>
              <a:ext uri="{FF2B5EF4-FFF2-40B4-BE49-F238E27FC236}">
                <a16:creationId xmlns:a16="http://schemas.microsoft.com/office/drawing/2014/main" id="{1BDAC643-F6FF-93BF-0ACD-73FC914B9A25}"/>
              </a:ext>
            </a:extLst>
          </p:cNvPr>
          <p:cNvGraphicFramePr>
            <a:graphicFrameLocks noGrp="1"/>
          </p:cNvGraphicFramePr>
          <p:nvPr>
            <p:ph idx="1"/>
            <p:extLst>
              <p:ext uri="{D42A27DB-BD31-4B8C-83A1-F6EECF244321}">
                <p14:modId xmlns:p14="http://schemas.microsoft.com/office/powerpoint/2010/main" val="408366477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a:extLst>
              <a:ext uri="{FF2B5EF4-FFF2-40B4-BE49-F238E27FC236}">
                <a16:creationId xmlns:a16="http://schemas.microsoft.com/office/drawing/2014/main" id="{FE93C17A-CE62-DE98-778F-67018C0109CD}"/>
              </a:ext>
            </a:extLst>
          </p:cNvPr>
          <p:cNvCxnSpPr>
            <a:cxnSpLocks/>
          </p:cNvCxnSpPr>
          <p:nvPr/>
        </p:nvCxnSpPr>
        <p:spPr>
          <a:xfrm rot="404257" flipV="1">
            <a:off x="1820775" y="1788697"/>
            <a:ext cx="8775036" cy="2164330"/>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C7B758-3C6C-FC35-0142-61084B6011EE}"/>
              </a:ext>
            </a:extLst>
          </p:cNvPr>
          <p:cNvSpPr txBox="1"/>
          <p:nvPr/>
        </p:nvSpPr>
        <p:spPr>
          <a:xfrm rot="21168854">
            <a:off x="3481133" y="2459519"/>
            <a:ext cx="3890211" cy="461665"/>
          </a:xfrm>
          <a:prstGeom prst="rect">
            <a:avLst/>
          </a:prstGeom>
          <a:noFill/>
        </p:spPr>
        <p:txBody>
          <a:bodyPr wrap="square" rtlCol="0">
            <a:spAutoFit/>
          </a:bodyPr>
          <a:lstStyle/>
          <a:p>
            <a:r>
              <a:rPr lang="en-US" sz="2400" dirty="0">
                <a:latin typeface="Maiandra GD" panose="020E0502030308020204" pitchFamily="34" charset="0"/>
              </a:rPr>
              <a:t>Dose-Response Relationship</a:t>
            </a:r>
          </a:p>
        </p:txBody>
      </p:sp>
    </p:spTree>
    <p:extLst>
      <p:ext uri="{BB962C8B-B14F-4D97-AF65-F5344CB8AC3E}">
        <p14:creationId xmlns:p14="http://schemas.microsoft.com/office/powerpoint/2010/main" val="1460427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D48C-6AD5-696B-BE75-0216638E89D0}"/>
              </a:ext>
            </a:extLst>
          </p:cNvPr>
          <p:cNvSpPr>
            <a:spLocks noGrp="1"/>
          </p:cNvSpPr>
          <p:nvPr>
            <p:ph type="title"/>
          </p:nvPr>
        </p:nvSpPr>
        <p:spPr>
          <a:xfrm>
            <a:off x="9982" y="3277248"/>
            <a:ext cx="12204380" cy="897667"/>
          </a:xfrm>
        </p:spPr>
        <p:txBody>
          <a:bodyPr vert="horz" lIns="91440" tIns="45720" rIns="91440" bIns="45720" rtlCol="0" anchor="b">
            <a:normAutofit/>
          </a:bodyPr>
          <a:lstStyle/>
          <a:p>
            <a:pPr algn="ctr"/>
            <a:r>
              <a:rPr lang="en-US" sz="4400" dirty="0">
                <a:latin typeface="Maiandra GD" panose="020E0502030308020204" pitchFamily="34" charset="0"/>
              </a:rPr>
              <a:t>The ACE Studies measured 10 traumatic events</a:t>
            </a:r>
          </a:p>
        </p:txBody>
      </p:sp>
      <p:sp>
        <p:nvSpPr>
          <p:cNvPr id="3" name="Text Placeholder 2">
            <a:extLst>
              <a:ext uri="{FF2B5EF4-FFF2-40B4-BE49-F238E27FC236}">
                <a16:creationId xmlns:a16="http://schemas.microsoft.com/office/drawing/2014/main" id="{921C91CA-E15C-FD52-F844-8C921E78DECF}"/>
              </a:ext>
            </a:extLst>
          </p:cNvPr>
          <p:cNvSpPr>
            <a:spLocks noGrp="1"/>
          </p:cNvSpPr>
          <p:nvPr>
            <p:ph type="body" idx="1"/>
          </p:nvPr>
        </p:nvSpPr>
        <p:spPr>
          <a:xfrm>
            <a:off x="642996" y="4255348"/>
            <a:ext cx="10906008" cy="1513660"/>
          </a:xfrm>
        </p:spPr>
        <p:txBody>
          <a:bodyPr vert="horz" lIns="91440" tIns="45720" rIns="91440" bIns="45720" rtlCol="0">
            <a:normAutofit/>
          </a:bodyPr>
          <a:lstStyle/>
          <a:p>
            <a:pPr algn="ctr"/>
            <a:r>
              <a:rPr lang="en-US" sz="2800" dirty="0">
                <a:solidFill>
                  <a:schemeClr val="tx1"/>
                </a:solidFill>
                <a:latin typeface="Maiandra GD" panose="020E0502030308020204" pitchFamily="34" charset="0"/>
              </a:rPr>
              <a:t>They did not measure bullying, community violence, natural disasters, witnessing non-domestic violence, racism, sexism, or other forms of abuse, isolation or discrimination. </a:t>
            </a:r>
          </a:p>
        </p:txBody>
      </p:sp>
      <p:pic>
        <p:nvPicPr>
          <p:cNvPr id="14" name="Picture 13" descr="A picture containing tree, outdoor, sunset, plant&#10;&#10;Description automatically generated">
            <a:extLst>
              <a:ext uri="{FF2B5EF4-FFF2-40B4-BE49-F238E27FC236}">
                <a16:creationId xmlns:a16="http://schemas.microsoft.com/office/drawing/2014/main" id="{4DEFDEF6-1D81-09DC-FE06-D4DC431E66E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9389" y="656894"/>
            <a:ext cx="3805126" cy="25399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text&#10;&#10;Description automatically generated">
            <a:extLst>
              <a:ext uri="{FF2B5EF4-FFF2-40B4-BE49-F238E27FC236}">
                <a16:creationId xmlns:a16="http://schemas.microsoft.com/office/drawing/2014/main" id="{D9E5DA9B-4B06-4512-3441-05984850D70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7378" b="17519"/>
          <a:stretch/>
        </p:blipFill>
        <p:spPr>
          <a:xfrm rot="20452382">
            <a:off x="4190755" y="762401"/>
            <a:ext cx="3698060" cy="2172989"/>
          </a:xfrm>
          <a:prstGeom prst="rect">
            <a:avLst/>
          </a:prstGeom>
        </p:spPr>
      </p:pic>
      <p:pic>
        <p:nvPicPr>
          <p:cNvPr id="11" name="Picture 10">
            <a:extLst>
              <a:ext uri="{FF2B5EF4-FFF2-40B4-BE49-F238E27FC236}">
                <a16:creationId xmlns:a16="http://schemas.microsoft.com/office/drawing/2014/main" id="{C863C0AA-A6BB-6FEE-CF25-1F6B3850FC8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927664" y="423992"/>
            <a:ext cx="4060962" cy="2284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0" name="Straight Connector 19">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997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074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3F716-F8A8-DC7A-AB05-B8426B88ED73}"/>
              </a:ext>
            </a:extLst>
          </p:cNvPr>
          <p:cNvSpPr>
            <a:spLocks noGrp="1"/>
          </p:cNvSpPr>
          <p:nvPr>
            <p:ph type="title"/>
          </p:nvPr>
        </p:nvSpPr>
        <p:spPr>
          <a:xfrm>
            <a:off x="838200" y="192847"/>
            <a:ext cx="10515600" cy="1325563"/>
          </a:xfrm>
        </p:spPr>
        <p:txBody>
          <a:bodyPr>
            <a:normAutofit/>
          </a:bodyPr>
          <a:lstStyle/>
          <a:p>
            <a:pPr algn="ctr"/>
            <a:r>
              <a:rPr lang="en-US" sz="4900" b="1" dirty="0">
                <a:latin typeface="Maiandra GD" panose="020E0502030308020204" pitchFamily="34" charset="0"/>
              </a:rPr>
              <a:t>Gabor Maté, M.D.: </a:t>
            </a:r>
            <a:br>
              <a:rPr lang="en-US" b="1" dirty="0">
                <a:latin typeface="Maiandra GD" panose="020E0502030308020204" pitchFamily="34" charset="0"/>
              </a:rPr>
            </a:br>
            <a:r>
              <a:rPr lang="en-US" sz="4000" i="1" dirty="0">
                <a:latin typeface="Maiandra GD" panose="020E0502030308020204" pitchFamily="34" charset="0"/>
              </a:rPr>
              <a:t>Trauma is more common than you may think</a:t>
            </a:r>
            <a:endParaRPr lang="en-US" i="1" dirty="0">
              <a:latin typeface="Maiandra GD" panose="020E0502030308020204" pitchFamily="34" charset="0"/>
            </a:endParaRPr>
          </a:p>
        </p:txBody>
      </p:sp>
      <p:pic>
        <p:nvPicPr>
          <p:cNvPr id="6" name="Online Media 5" title="What is Trauma? w/ Gabor Mate">
            <a:hlinkClick r:id="" action="ppaction://media"/>
            <a:extLst>
              <a:ext uri="{FF2B5EF4-FFF2-40B4-BE49-F238E27FC236}">
                <a16:creationId xmlns:a16="http://schemas.microsoft.com/office/drawing/2014/main" id="{9C666B1D-2320-859A-4470-784D2597B30A}"/>
              </a:ext>
            </a:extLst>
          </p:cNvPr>
          <p:cNvPicPr>
            <a:picLocks noGrp="1" noRot="1" noChangeAspect="1"/>
          </p:cNvPicPr>
          <p:nvPr>
            <p:ph idx="1"/>
            <a:videoFile r:link="rId1"/>
          </p:nvPr>
        </p:nvPicPr>
        <p:blipFill>
          <a:blip r:embed="rId4"/>
          <a:stretch>
            <a:fillRect/>
          </a:stretch>
        </p:blipFill>
        <p:spPr>
          <a:xfrm>
            <a:off x="1644436" y="1735953"/>
            <a:ext cx="8903128" cy="5030607"/>
          </a:xfrm>
          <a:prstGeom prst="rect">
            <a:avLst/>
          </a:prstGeom>
          <a:ln w="76200">
            <a:solidFill>
              <a:schemeClr val="accent1"/>
            </a:solidFill>
          </a:ln>
        </p:spPr>
      </p:pic>
    </p:spTree>
    <p:extLst>
      <p:ext uri="{BB962C8B-B14F-4D97-AF65-F5344CB8AC3E}">
        <p14:creationId xmlns:p14="http://schemas.microsoft.com/office/powerpoint/2010/main" val="114429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4D656-F6BB-2703-DB26-848B72C6F2CF}"/>
              </a:ext>
            </a:extLst>
          </p:cNvPr>
          <p:cNvSpPr>
            <a:spLocks noGrp="1"/>
          </p:cNvSpPr>
          <p:nvPr>
            <p:ph type="title"/>
          </p:nvPr>
        </p:nvSpPr>
        <p:spPr>
          <a:xfrm>
            <a:off x="838200" y="365125"/>
            <a:ext cx="10515600" cy="941161"/>
          </a:xfrm>
        </p:spPr>
        <p:txBody>
          <a:bodyPr>
            <a:noAutofit/>
          </a:bodyPr>
          <a:lstStyle/>
          <a:p>
            <a:pPr algn="ctr"/>
            <a:r>
              <a:rPr lang="en-US" sz="6600" b="0" i="0" dirty="0">
                <a:ln w="25400">
                  <a:solidFill>
                    <a:srgbClr val="00B0F0"/>
                  </a:solidFill>
                </a:ln>
                <a:effectLst/>
                <a:latin typeface="Maiandra GD" panose="020E0502030308020204" pitchFamily="34" charset="0"/>
              </a:rPr>
              <a:t>Building Adult Capabilities</a:t>
            </a:r>
          </a:p>
        </p:txBody>
      </p:sp>
      <p:pic>
        <p:nvPicPr>
          <p:cNvPr id="5" name="Online Media 4" title="Building Adult Capabilities to Improve Child Outcomes: A Theory of Change">
            <a:hlinkClick r:id="" action="ppaction://media"/>
            <a:extLst>
              <a:ext uri="{FF2B5EF4-FFF2-40B4-BE49-F238E27FC236}">
                <a16:creationId xmlns:a16="http://schemas.microsoft.com/office/drawing/2014/main" id="{790E242D-9FC9-8AA5-03BB-017F1C314C06}"/>
              </a:ext>
            </a:extLst>
          </p:cNvPr>
          <p:cNvPicPr>
            <a:picLocks noGrp="1" noRot="1" noChangeAspect="1"/>
          </p:cNvPicPr>
          <p:nvPr>
            <p:ph idx="1"/>
            <a:videoFile r:link="rId1"/>
          </p:nvPr>
        </p:nvPicPr>
        <p:blipFill>
          <a:blip r:embed="rId4"/>
          <a:stretch>
            <a:fillRect/>
          </a:stretch>
        </p:blipFill>
        <p:spPr>
          <a:xfrm>
            <a:off x="1639200" y="1767750"/>
            <a:ext cx="8913601" cy="5032375"/>
          </a:xfrm>
          <a:prstGeom prst="rect">
            <a:avLst/>
          </a:prstGeom>
          <a:ln w="76200">
            <a:solidFill>
              <a:srgbClr val="0070C0"/>
            </a:solidFill>
          </a:ln>
        </p:spPr>
      </p:pic>
    </p:spTree>
    <p:extLst>
      <p:ext uri="{BB962C8B-B14F-4D97-AF65-F5344CB8AC3E}">
        <p14:creationId xmlns:p14="http://schemas.microsoft.com/office/powerpoint/2010/main" val="333219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B504-5BC5-2B71-F16D-3D5ECD895953}"/>
              </a:ext>
            </a:extLst>
          </p:cNvPr>
          <p:cNvSpPr>
            <a:spLocks noGrp="1"/>
          </p:cNvSpPr>
          <p:nvPr>
            <p:ph type="title"/>
          </p:nvPr>
        </p:nvSpPr>
        <p:spPr>
          <a:xfrm>
            <a:off x="4965430" y="629268"/>
            <a:ext cx="6586491" cy="1286160"/>
          </a:xfrm>
        </p:spPr>
        <p:txBody>
          <a:bodyPr anchor="b">
            <a:normAutofit/>
          </a:bodyPr>
          <a:lstStyle/>
          <a:p>
            <a:r>
              <a:rPr lang="en-US" sz="4100" dirty="0">
                <a:effectLst/>
                <a:latin typeface="Maiandra GD" panose="020E0502030308020204" pitchFamily="34" charset="0"/>
              </a:rPr>
              <a:t>When Traumatized Children Grow Up</a:t>
            </a:r>
            <a:endParaRPr lang="en-US" sz="4100" dirty="0">
              <a:latin typeface="Maiandra GD" panose="020E0502030308020204" pitchFamily="34" charset="0"/>
            </a:endParaRPr>
          </a:p>
        </p:txBody>
      </p:sp>
      <p:sp>
        <p:nvSpPr>
          <p:cNvPr id="3" name="Content Placeholder 2">
            <a:extLst>
              <a:ext uri="{FF2B5EF4-FFF2-40B4-BE49-F238E27FC236}">
                <a16:creationId xmlns:a16="http://schemas.microsoft.com/office/drawing/2014/main" id="{DC1D3074-44F6-B87F-2104-F27EAE75E266}"/>
              </a:ext>
            </a:extLst>
          </p:cNvPr>
          <p:cNvSpPr>
            <a:spLocks noGrp="1"/>
          </p:cNvSpPr>
          <p:nvPr>
            <p:ph idx="1"/>
          </p:nvPr>
        </p:nvSpPr>
        <p:spPr>
          <a:xfrm>
            <a:off x="4965431" y="2314807"/>
            <a:ext cx="6755514" cy="4307664"/>
          </a:xfrm>
        </p:spPr>
        <p:txBody>
          <a:bodyPr>
            <a:normAutofit/>
          </a:bodyPr>
          <a:lstStyle/>
          <a:p>
            <a:r>
              <a:rPr lang="en-US" sz="3200" b="1" dirty="0">
                <a:latin typeface="Maiandra GD" panose="020E0502030308020204" pitchFamily="34" charset="0"/>
              </a:rPr>
              <a:t>They may be quick to react</a:t>
            </a:r>
          </a:p>
          <a:p>
            <a:pPr lvl="1"/>
            <a:r>
              <a:rPr lang="en-US" sz="3200" dirty="0">
                <a:latin typeface="Maiandra GD" panose="020E0502030308020204" pitchFamily="34" charset="0"/>
              </a:rPr>
              <a:t>Any sudden noise or gesture may elicit intense fear.</a:t>
            </a:r>
          </a:p>
          <a:p>
            <a:pPr lvl="1"/>
            <a:r>
              <a:rPr lang="en-US" sz="3200" dirty="0">
                <a:latin typeface="Maiandra GD" panose="020E0502030308020204" pitchFamily="34" charset="0"/>
              </a:rPr>
              <a:t>They may appear reactive, which can be interpreted as aggression.</a:t>
            </a:r>
          </a:p>
          <a:p>
            <a:pPr lvl="1"/>
            <a:r>
              <a:rPr lang="en-US" sz="3200" dirty="0">
                <a:latin typeface="Maiandra GD" panose="020E0502030308020204" pitchFamily="34" charset="0"/>
              </a:rPr>
              <a:t>They may appear dysregulated at times: angry, yelling or crying.</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53A18"/>
            </a:solidFill>
          </a:ln>
        </p:spPr>
        <p:style>
          <a:lnRef idx="1">
            <a:schemeClr val="accent1"/>
          </a:lnRef>
          <a:fillRef idx="0">
            <a:schemeClr val="accent1"/>
          </a:fillRef>
          <a:effectRef idx="0">
            <a:schemeClr val="accent1"/>
          </a:effectRef>
          <a:fontRef idx="minor">
            <a:schemeClr val="tx1"/>
          </a:fontRef>
        </p:style>
      </p:cxnSp>
      <p:pic>
        <p:nvPicPr>
          <p:cNvPr id="8" name="Picture 7" descr="A person with her hands on her head&#10;&#10;Description automatically generated with low confidence">
            <a:extLst>
              <a:ext uri="{FF2B5EF4-FFF2-40B4-BE49-F238E27FC236}">
                <a16:creationId xmlns:a16="http://schemas.microsoft.com/office/drawing/2014/main" id="{F900CB23-94F2-3CDB-6327-8CD86E968F0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986" t="341" r="23426" b="-341"/>
          <a:stretch/>
        </p:blipFill>
        <p:spPr>
          <a:xfrm>
            <a:off x="-48530" y="514350"/>
            <a:ext cx="4620528" cy="5845881"/>
          </a:xfrm>
          <a:prstGeom prst="rect">
            <a:avLst/>
          </a:prstGeom>
        </p:spPr>
      </p:pic>
    </p:spTree>
    <p:extLst>
      <p:ext uri="{BB962C8B-B14F-4D97-AF65-F5344CB8AC3E}">
        <p14:creationId xmlns:p14="http://schemas.microsoft.com/office/powerpoint/2010/main" val="2765984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suit&#10;&#10;Description automatically generated with medium confidence">
            <a:extLst>
              <a:ext uri="{FF2B5EF4-FFF2-40B4-BE49-F238E27FC236}">
                <a16:creationId xmlns:a16="http://schemas.microsoft.com/office/drawing/2014/main" id="{89AEC820-7B19-CF09-4CB4-65BCE259BDD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576" r="7826"/>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1FB504-5BC5-2B71-F16D-3D5ECD895953}"/>
              </a:ext>
            </a:extLst>
          </p:cNvPr>
          <p:cNvSpPr>
            <a:spLocks noGrp="1"/>
          </p:cNvSpPr>
          <p:nvPr>
            <p:ph type="title"/>
          </p:nvPr>
        </p:nvSpPr>
        <p:spPr>
          <a:xfrm>
            <a:off x="7531610" y="365125"/>
            <a:ext cx="3822189" cy="1899912"/>
          </a:xfrm>
        </p:spPr>
        <p:txBody>
          <a:bodyPr>
            <a:normAutofit/>
          </a:bodyPr>
          <a:lstStyle/>
          <a:p>
            <a:r>
              <a:rPr lang="en-US" sz="3400">
                <a:effectLst/>
                <a:latin typeface="Maiandra GD" panose="020E0502030308020204" pitchFamily="34" charset="0"/>
              </a:rPr>
              <a:t>When Traumatized Children Grow Up</a:t>
            </a:r>
            <a:endParaRPr lang="en-US" sz="3400">
              <a:latin typeface="Maiandra GD" panose="020E0502030308020204" pitchFamily="34" charset="0"/>
            </a:endParaRPr>
          </a:p>
        </p:txBody>
      </p:sp>
      <p:sp>
        <p:nvSpPr>
          <p:cNvPr id="3" name="Content Placeholder 2">
            <a:extLst>
              <a:ext uri="{FF2B5EF4-FFF2-40B4-BE49-F238E27FC236}">
                <a16:creationId xmlns:a16="http://schemas.microsoft.com/office/drawing/2014/main" id="{DC1D3074-44F6-B87F-2104-F27EAE75E266}"/>
              </a:ext>
            </a:extLst>
          </p:cNvPr>
          <p:cNvSpPr>
            <a:spLocks noGrp="1"/>
          </p:cNvSpPr>
          <p:nvPr>
            <p:ph idx="1"/>
          </p:nvPr>
        </p:nvSpPr>
        <p:spPr>
          <a:xfrm>
            <a:off x="7531610" y="2053389"/>
            <a:ext cx="4098916" cy="4596064"/>
          </a:xfrm>
        </p:spPr>
        <p:txBody>
          <a:bodyPr>
            <a:normAutofit fontScale="92500"/>
          </a:bodyPr>
          <a:lstStyle/>
          <a:p>
            <a:pPr marL="457200" lvl="1" indent="0">
              <a:buNone/>
            </a:pPr>
            <a:endParaRPr lang="en-US" sz="1600" dirty="0">
              <a:latin typeface="Maiandra GD" panose="020E0502030308020204" pitchFamily="34" charset="0"/>
            </a:endParaRPr>
          </a:p>
          <a:p>
            <a:pPr>
              <a:spcAft>
                <a:spcPts val="600"/>
              </a:spcAft>
            </a:pPr>
            <a:r>
              <a:rPr lang="en-US" sz="2400" b="1" dirty="0">
                <a:latin typeface="Maiandra GD" panose="020E0502030308020204" pitchFamily="34" charset="0"/>
              </a:rPr>
              <a:t>They may have issues with concentration</a:t>
            </a:r>
          </a:p>
          <a:p>
            <a:pPr lvl="1">
              <a:spcAft>
                <a:spcPts val="600"/>
              </a:spcAft>
            </a:pPr>
            <a:r>
              <a:rPr lang="en-US" dirty="0">
                <a:latin typeface="Maiandra GD" panose="020E0502030308020204" pitchFamily="34" charset="0"/>
              </a:rPr>
              <a:t>Concentration requires focus and safety.</a:t>
            </a:r>
          </a:p>
          <a:p>
            <a:pPr lvl="1">
              <a:spcAft>
                <a:spcPts val="600"/>
              </a:spcAft>
            </a:pPr>
            <a:r>
              <a:rPr lang="en-US" dirty="0">
                <a:latin typeface="Maiandra GD" panose="020E0502030308020204" pitchFamily="34" charset="0"/>
              </a:rPr>
              <a:t>Traumatized people rarely feel safe, even years later.</a:t>
            </a:r>
          </a:p>
          <a:p>
            <a:pPr lvl="1">
              <a:spcAft>
                <a:spcPts val="600"/>
              </a:spcAft>
            </a:pPr>
            <a:endParaRPr lang="en-US" dirty="0">
              <a:latin typeface="Maiandra GD" panose="020E0502030308020204" pitchFamily="34" charset="0"/>
            </a:endParaRPr>
          </a:p>
          <a:p>
            <a:pPr>
              <a:spcAft>
                <a:spcPts val="600"/>
              </a:spcAft>
            </a:pPr>
            <a:r>
              <a:rPr lang="en-US" sz="2400" b="1" dirty="0">
                <a:latin typeface="Maiandra GD" panose="020E0502030308020204" pitchFamily="34" charset="0"/>
              </a:rPr>
              <a:t>They may have difficulty connecting with others</a:t>
            </a:r>
          </a:p>
          <a:p>
            <a:pPr lvl="1">
              <a:spcAft>
                <a:spcPts val="600"/>
              </a:spcAft>
            </a:pPr>
            <a:r>
              <a:rPr lang="en-US" dirty="0">
                <a:latin typeface="Maiandra GD" panose="020E0502030308020204" pitchFamily="34" charset="0"/>
              </a:rPr>
              <a:t>Traumatized people often find it hard to trust.</a:t>
            </a:r>
          </a:p>
          <a:p>
            <a:endParaRPr lang="en-US" sz="1600" dirty="0"/>
          </a:p>
        </p:txBody>
      </p:sp>
    </p:spTree>
    <p:extLst>
      <p:ext uri="{BB962C8B-B14F-4D97-AF65-F5344CB8AC3E}">
        <p14:creationId xmlns:p14="http://schemas.microsoft.com/office/powerpoint/2010/main" val="3469855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11E124-4540-F4E3-F9AB-9691BC59FCBE}"/>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sz="8000" dirty="0">
                <a:solidFill>
                  <a:schemeClr val="bg1"/>
                </a:solidFill>
                <a:latin typeface="Maiandra GD" panose="020E0502030308020204" pitchFamily="34" charset="0"/>
              </a:rPr>
              <a:t>In the Workplace</a:t>
            </a:r>
          </a:p>
        </p:txBody>
      </p:sp>
      <p:pic>
        <p:nvPicPr>
          <p:cNvPr id="10" name="Content Placeholder 9" descr="A picture containing text, clipart&#10;&#10;Description automatically generated">
            <a:extLst>
              <a:ext uri="{FF2B5EF4-FFF2-40B4-BE49-F238E27FC236}">
                <a16:creationId xmlns:a16="http://schemas.microsoft.com/office/drawing/2014/main" id="{EAF034A1-78A2-1286-E8E0-8A35C20331F4}"/>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33" r="194" b="1"/>
          <a:stretch/>
        </p:blipFill>
        <p:spPr>
          <a:xfrm>
            <a:off x="841248" y="2516777"/>
            <a:ext cx="6236208" cy="3660185"/>
          </a:xfrm>
          <a:prstGeom prst="rect">
            <a:avLst/>
          </a:prstGeom>
        </p:spPr>
      </p:pic>
      <p:sp>
        <p:nvSpPr>
          <p:cNvPr id="12" name="Title 1">
            <a:extLst>
              <a:ext uri="{FF2B5EF4-FFF2-40B4-BE49-F238E27FC236}">
                <a16:creationId xmlns:a16="http://schemas.microsoft.com/office/drawing/2014/main" id="{4BEECDB5-DE2F-7F54-4A04-F0357C028186}"/>
              </a:ext>
            </a:extLst>
          </p:cNvPr>
          <p:cNvSpPr txBox="1">
            <a:spLocks/>
          </p:cNvSpPr>
          <p:nvPr/>
        </p:nvSpPr>
        <p:spPr>
          <a:xfrm>
            <a:off x="7546847" y="2516777"/>
            <a:ext cx="4102607" cy="366018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spcAft>
                <a:spcPts val="600"/>
              </a:spcAft>
              <a:buFont typeface="Arial" panose="020B0604020202020204" pitchFamily="34" charset="0"/>
              <a:buChar char="•"/>
            </a:pPr>
            <a:r>
              <a:rPr lang="en-US" sz="4000" dirty="0">
                <a:latin typeface="Maiandra GD" panose="020E0502030308020204" pitchFamily="34" charset="0"/>
                <a:ea typeface="+mn-ea"/>
                <a:cs typeface="+mn-cs"/>
              </a:rPr>
              <a:t>People with a trauma history will likely become easily frustrated.</a:t>
            </a:r>
          </a:p>
          <a:p>
            <a:pPr>
              <a:spcAft>
                <a:spcPts val="600"/>
              </a:spcAft>
            </a:pPr>
            <a:endParaRPr lang="en-US" sz="4000" dirty="0">
              <a:latin typeface="Maiandra GD" panose="020E0502030308020204" pitchFamily="34" charset="0"/>
              <a:ea typeface="+mn-ea"/>
              <a:cs typeface="+mn-cs"/>
            </a:endParaRPr>
          </a:p>
          <a:p>
            <a:pPr marL="571500" indent="-571500">
              <a:spcAft>
                <a:spcPts val="600"/>
              </a:spcAft>
              <a:buFont typeface="Arial" panose="020B0604020202020204" pitchFamily="34" charset="0"/>
              <a:buChar char="•"/>
            </a:pPr>
            <a:r>
              <a:rPr lang="en-US" sz="4000" dirty="0">
                <a:latin typeface="Maiandra GD" panose="020E0502030308020204" pitchFamily="34" charset="0"/>
                <a:ea typeface="+mn-ea"/>
                <a:cs typeface="+mn-cs"/>
              </a:rPr>
              <a:t>Kindness toward them will triumph discipline almost always!</a:t>
            </a:r>
          </a:p>
        </p:txBody>
      </p:sp>
    </p:spTree>
    <p:extLst>
      <p:ext uri="{BB962C8B-B14F-4D97-AF65-F5344CB8AC3E}">
        <p14:creationId xmlns:p14="http://schemas.microsoft.com/office/powerpoint/2010/main" val="29737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106515-479D-167B-A42E-972FA2F236F7}"/>
              </a:ext>
            </a:extLst>
          </p:cNvPr>
          <p:cNvSpPr>
            <a:spLocks noGrp="1"/>
          </p:cNvSpPr>
          <p:nvPr>
            <p:ph type="title"/>
          </p:nvPr>
        </p:nvSpPr>
        <p:spPr>
          <a:xfrm>
            <a:off x="643467" y="321734"/>
            <a:ext cx="10905066" cy="1135737"/>
          </a:xfrm>
        </p:spPr>
        <p:txBody>
          <a:bodyPr>
            <a:normAutofit/>
          </a:bodyPr>
          <a:lstStyle/>
          <a:p>
            <a:r>
              <a:rPr lang="en-US" sz="4000" dirty="0">
                <a:latin typeface="Maiandra GD" panose="020E0502030308020204" pitchFamily="34" charset="0"/>
              </a:rPr>
              <a:t>Types of Trauma include, but are not limited to:</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4B651896-369C-0895-5D85-CD74283941CA}"/>
              </a:ext>
            </a:extLst>
          </p:cNvPr>
          <p:cNvGraphicFramePr>
            <a:graphicFrameLocks noGrp="1"/>
          </p:cNvGraphicFramePr>
          <p:nvPr>
            <p:ph idx="1"/>
            <p:extLst>
              <p:ext uri="{D42A27DB-BD31-4B8C-83A1-F6EECF244321}">
                <p14:modId xmlns:p14="http://schemas.microsoft.com/office/powerpoint/2010/main" val="10135137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79477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F52401-35D7-ABF8-FA94-847EC604E864}"/>
              </a:ext>
            </a:extLst>
          </p:cNvPr>
          <p:cNvSpPr>
            <a:spLocks noGrp="1"/>
          </p:cNvSpPr>
          <p:nvPr>
            <p:ph type="title"/>
          </p:nvPr>
        </p:nvSpPr>
        <p:spPr>
          <a:xfrm>
            <a:off x="1200150" y="338577"/>
            <a:ext cx="4664078" cy="1719072"/>
          </a:xfrm>
        </p:spPr>
        <p:txBody>
          <a:bodyPr vert="horz" lIns="91440" tIns="45720" rIns="91440" bIns="45720" rtlCol="0" anchor="b">
            <a:normAutofit/>
          </a:bodyPr>
          <a:lstStyle/>
          <a:p>
            <a:r>
              <a:rPr lang="en-US" sz="6600" kern="1200" dirty="0">
                <a:solidFill>
                  <a:schemeClr val="tx1"/>
                </a:solidFill>
                <a:latin typeface="Maiandra GD" panose="020E0502030308020204" pitchFamily="34" charset="0"/>
              </a:rPr>
              <a:t>At Walmart</a:t>
            </a: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ED702B-F182-3A79-9EDE-3B0C76392A20}"/>
              </a:ext>
            </a:extLst>
          </p:cNvPr>
          <p:cNvSpPr txBox="1"/>
          <p:nvPr/>
        </p:nvSpPr>
        <p:spPr>
          <a:xfrm>
            <a:off x="251933" y="2854571"/>
            <a:ext cx="5935850" cy="3553667"/>
          </a:xfrm>
          <a:prstGeom prst="rect">
            <a:avLst/>
          </a:prstGeom>
        </p:spPr>
        <p:txBody>
          <a:bodyPr vert="horz" lIns="91440" tIns="45720" rIns="91440" bIns="45720" rtlCol="0" anchor="t">
            <a:noAutofit/>
          </a:bodyPr>
          <a:lstStyle/>
          <a:p>
            <a:pPr marL="285750" indent="-228600" defTabSz="914400">
              <a:lnSpc>
                <a:spcPct val="90000"/>
              </a:lnSpc>
              <a:spcAft>
                <a:spcPts val="600"/>
              </a:spcAft>
              <a:buFont typeface="Arial" panose="020B0604020202020204" pitchFamily="34" charset="0"/>
              <a:buChar char="•"/>
            </a:pPr>
            <a:r>
              <a:rPr lang="en-US" sz="2400" b="1" dirty="0">
                <a:latin typeface="Maiandra GD" panose="020E0502030308020204" pitchFamily="34" charset="0"/>
              </a:rPr>
              <a:t>Individuals with a trauma history are often uncomfortable in crowded situations</a:t>
            </a:r>
          </a:p>
          <a:p>
            <a:pPr marL="742950" lvl="1" indent="-228600" defTabSz="914400">
              <a:lnSpc>
                <a:spcPct val="90000"/>
              </a:lnSpc>
              <a:spcAft>
                <a:spcPts val="600"/>
              </a:spcAft>
              <a:buFont typeface="Arial" panose="020B0604020202020204" pitchFamily="34" charset="0"/>
              <a:buChar char="•"/>
            </a:pPr>
            <a:r>
              <a:rPr lang="en-US" sz="2400" dirty="0">
                <a:latin typeface="Maiandra GD" panose="020E0502030308020204" pitchFamily="34" charset="0"/>
              </a:rPr>
              <a:t>They may have difficulty waiting their turn in a line.</a:t>
            </a:r>
          </a:p>
          <a:p>
            <a:pPr marL="742950" lvl="1" indent="-228600" defTabSz="914400">
              <a:lnSpc>
                <a:spcPct val="90000"/>
              </a:lnSpc>
              <a:spcAft>
                <a:spcPts val="600"/>
              </a:spcAft>
              <a:buFont typeface="Arial" panose="020B0604020202020204" pitchFamily="34" charset="0"/>
              <a:buChar char="•"/>
            </a:pPr>
            <a:r>
              <a:rPr lang="en-US" sz="2400" dirty="0">
                <a:latin typeface="Maiandra GD" panose="020E0502030308020204" pitchFamily="34" charset="0"/>
              </a:rPr>
              <a:t>They may have difficulty with making decisions, especially when faced with numerous choices.</a:t>
            </a:r>
          </a:p>
          <a:p>
            <a:pPr marL="742950" lvl="1" indent="-228600" defTabSz="914400">
              <a:lnSpc>
                <a:spcPct val="90000"/>
              </a:lnSpc>
              <a:spcAft>
                <a:spcPts val="600"/>
              </a:spcAft>
              <a:buFont typeface="Arial" panose="020B0604020202020204" pitchFamily="34" charset="0"/>
              <a:buChar char="•"/>
            </a:pPr>
            <a:r>
              <a:rPr lang="en-US" sz="2400" dirty="0">
                <a:latin typeface="Maiandra GD" panose="020E0502030308020204" pitchFamily="34" charset="0"/>
              </a:rPr>
              <a:t>They may find the layout of the store difficult to navigate.</a:t>
            </a:r>
          </a:p>
        </p:txBody>
      </p:sp>
      <p:pic>
        <p:nvPicPr>
          <p:cNvPr id="5" name="Content Placeholder 4" descr="A picture containing text, building, outdoor, sky&#10;&#10;Description automatically generated">
            <a:extLst>
              <a:ext uri="{FF2B5EF4-FFF2-40B4-BE49-F238E27FC236}">
                <a16:creationId xmlns:a16="http://schemas.microsoft.com/office/drawing/2014/main" id="{E7A00251-44D4-F79C-8C78-B75D0F2B3530}"/>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15074" y="231733"/>
            <a:ext cx="5026080" cy="4058559"/>
          </a:xfrm>
          <a:prstGeom prst="rect">
            <a:avLst/>
          </a:prstGeom>
        </p:spPr>
      </p:pic>
      <p:pic>
        <p:nvPicPr>
          <p:cNvPr id="9" name="Picture 8" descr="A picture containing handcart, transport, outdoor, paper clip&#10;&#10;Description automatically generated">
            <a:extLst>
              <a:ext uri="{FF2B5EF4-FFF2-40B4-BE49-F238E27FC236}">
                <a16:creationId xmlns:a16="http://schemas.microsoft.com/office/drawing/2014/main" id="{3A6E87F6-1CC1-5551-1F83-2686C992934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075126" y="5523469"/>
            <a:ext cx="2558136" cy="1334529"/>
          </a:xfrm>
          <a:prstGeom prst="rect">
            <a:avLst/>
          </a:prstGeom>
        </p:spPr>
      </p:pic>
      <p:pic>
        <p:nvPicPr>
          <p:cNvPr id="11" name="Picture 10" descr="A picture containing handcart, transport, outdoor, paper clip&#10;&#10;Description automatically generated">
            <a:extLst>
              <a:ext uri="{FF2B5EF4-FFF2-40B4-BE49-F238E27FC236}">
                <a16:creationId xmlns:a16="http://schemas.microsoft.com/office/drawing/2014/main" id="{50C201FE-2370-DD87-A1E4-FE26C4A18EB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516990" y="5524552"/>
            <a:ext cx="2558136" cy="1334529"/>
          </a:xfrm>
          <a:prstGeom prst="rect">
            <a:avLst/>
          </a:prstGeom>
        </p:spPr>
      </p:pic>
    </p:spTree>
    <p:extLst>
      <p:ext uri="{BB962C8B-B14F-4D97-AF65-F5344CB8AC3E}">
        <p14:creationId xmlns:p14="http://schemas.microsoft.com/office/powerpoint/2010/main" val="3290464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57A5E-24F2-DDB3-01EB-C582708396B8}"/>
              </a:ext>
            </a:extLst>
          </p:cNvPr>
          <p:cNvSpPr>
            <a:spLocks noGrp="1"/>
          </p:cNvSpPr>
          <p:nvPr>
            <p:ph type="title"/>
          </p:nvPr>
        </p:nvSpPr>
        <p:spPr>
          <a:xfrm>
            <a:off x="7320465" y="609600"/>
            <a:ext cx="4352027" cy="1330839"/>
          </a:xfrm>
        </p:spPr>
        <p:txBody>
          <a:bodyPr>
            <a:normAutofit fontScale="90000"/>
          </a:bodyPr>
          <a:lstStyle/>
          <a:p>
            <a:r>
              <a:rPr lang="en-US" sz="6000" dirty="0">
                <a:latin typeface="Maiandra GD" panose="020E0502030308020204" pitchFamily="34" charset="0"/>
              </a:rPr>
              <a:t>On the Road</a:t>
            </a:r>
            <a:endParaRPr lang="en-US" sz="6000" dirty="0"/>
          </a:p>
        </p:txBody>
      </p:sp>
      <p:pic>
        <p:nvPicPr>
          <p:cNvPr id="5" name="Content Placeholder 4" descr="A person sitting in a car&#10;&#10;Description automatically generated with medium confidence">
            <a:extLst>
              <a:ext uri="{FF2B5EF4-FFF2-40B4-BE49-F238E27FC236}">
                <a16:creationId xmlns:a16="http://schemas.microsoft.com/office/drawing/2014/main" id="{FDFA0083-90B8-1EA8-3BC2-A7122AEE48C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754" r="11503"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9" name="Content Placeholder 8">
            <a:extLst>
              <a:ext uri="{FF2B5EF4-FFF2-40B4-BE49-F238E27FC236}">
                <a16:creationId xmlns:a16="http://schemas.microsoft.com/office/drawing/2014/main" id="{78FADC1A-EB83-E210-37D8-DDD82C09437C}"/>
              </a:ext>
            </a:extLst>
          </p:cNvPr>
          <p:cNvSpPr>
            <a:spLocks noGrp="1"/>
          </p:cNvSpPr>
          <p:nvPr>
            <p:ph idx="1"/>
          </p:nvPr>
        </p:nvSpPr>
        <p:spPr>
          <a:xfrm>
            <a:off x="7320465" y="2194102"/>
            <a:ext cx="4352028" cy="3908586"/>
          </a:xfrm>
        </p:spPr>
        <p:txBody>
          <a:bodyPr>
            <a:normAutofit fontScale="92500"/>
          </a:bodyPr>
          <a:lstStyle/>
          <a:p>
            <a:r>
              <a:rPr lang="en-US" dirty="0">
                <a:latin typeface="Maiandra GD" panose="020E0502030308020204" pitchFamily="34" charset="0"/>
              </a:rPr>
              <a:t>Persons with a trauma history can become dysregulated</a:t>
            </a:r>
          </a:p>
          <a:p>
            <a:pPr lvl="1"/>
            <a:r>
              <a:rPr lang="en-US" sz="2800" dirty="0">
                <a:latin typeface="Maiandra GD" panose="020E0502030308020204" pitchFamily="34" charset="0"/>
              </a:rPr>
              <a:t>Trapped in a traffic jam may trigger familiar memories of being restrained, or in an abusive relationship.</a:t>
            </a:r>
          </a:p>
          <a:p>
            <a:pPr lvl="1"/>
            <a:r>
              <a:rPr lang="en-US" sz="2800" dirty="0">
                <a:latin typeface="Maiandra GD" panose="020E0502030308020204" pitchFamily="34" charset="0"/>
              </a:rPr>
              <a:t>Escalation can occur quickly.</a:t>
            </a:r>
          </a:p>
        </p:txBody>
      </p:sp>
    </p:spTree>
    <p:extLst>
      <p:ext uri="{BB962C8B-B14F-4D97-AF65-F5344CB8AC3E}">
        <p14:creationId xmlns:p14="http://schemas.microsoft.com/office/powerpoint/2010/main" val="4137776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B3BEC10-E6D1-2BC0-1B5B-13E9F2F18357}"/>
              </a:ext>
            </a:extLst>
          </p:cNvPr>
          <p:cNvSpPr>
            <a:spLocks noGrp="1"/>
          </p:cNvSpPr>
          <p:nvPr>
            <p:ph type="title"/>
          </p:nvPr>
        </p:nvSpPr>
        <p:spPr>
          <a:xfrm>
            <a:off x="8126189" y="653143"/>
            <a:ext cx="3467097" cy="5189562"/>
          </a:xfrm>
        </p:spPr>
        <p:txBody>
          <a:bodyPr vert="horz" lIns="91440" tIns="45720" rIns="91440" bIns="45720" rtlCol="0" anchor="b">
            <a:normAutofit fontScale="90000"/>
          </a:bodyPr>
          <a:lstStyle/>
          <a:p>
            <a:pPr>
              <a:lnSpc>
                <a:spcPct val="110000"/>
              </a:lnSpc>
            </a:pPr>
            <a:r>
              <a:rPr lang="en-US" sz="4400" kern="1200" dirty="0">
                <a:solidFill>
                  <a:schemeClr val="tx1"/>
                </a:solidFill>
                <a:latin typeface="Maiandra GD" panose="020E0502030308020204" pitchFamily="34" charset="0"/>
              </a:rPr>
              <a:t>In the history of calm down, </a:t>
            </a:r>
            <a:br>
              <a:rPr lang="en-US" sz="4400" kern="1200" dirty="0">
                <a:solidFill>
                  <a:schemeClr val="tx1"/>
                </a:solidFill>
                <a:latin typeface="Maiandra GD" panose="020E0502030308020204" pitchFamily="34" charset="0"/>
              </a:rPr>
            </a:br>
            <a:r>
              <a:rPr lang="en-US" sz="4400" kern="1200" dirty="0">
                <a:solidFill>
                  <a:schemeClr val="tx1"/>
                </a:solidFill>
                <a:latin typeface="Maiandra GD" panose="020E0502030308020204" pitchFamily="34" charset="0"/>
              </a:rPr>
              <a:t>no one has ever calmed down </a:t>
            </a:r>
            <a:br>
              <a:rPr lang="en-US" sz="4400" kern="1200" dirty="0">
                <a:solidFill>
                  <a:schemeClr val="tx1"/>
                </a:solidFill>
                <a:latin typeface="Maiandra GD" panose="020E0502030308020204" pitchFamily="34" charset="0"/>
              </a:rPr>
            </a:br>
            <a:r>
              <a:rPr lang="en-US" sz="4400" kern="1200" dirty="0">
                <a:solidFill>
                  <a:schemeClr val="tx1"/>
                </a:solidFill>
                <a:latin typeface="Maiandra GD" panose="020E0502030308020204" pitchFamily="34" charset="0"/>
              </a:rPr>
              <a:t>by being told to calm down.</a:t>
            </a:r>
          </a:p>
        </p:txBody>
      </p:sp>
      <p:pic>
        <p:nvPicPr>
          <p:cNvPr id="6" name="Content Placeholder 5" descr="A lemur holding a baby monkey&#10;&#10;Description automatically generated with low confidence">
            <a:extLst>
              <a:ext uri="{FF2B5EF4-FFF2-40B4-BE49-F238E27FC236}">
                <a16:creationId xmlns:a16="http://schemas.microsoft.com/office/drawing/2014/main" id="{24B5DF09-54FC-ED0C-E736-B38290044A5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6280" y="1015294"/>
            <a:ext cx="6436548" cy="48274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3" name="Straight Connector 12">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156813"/>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picture containing person, person, outdoor&#10;&#10;Description automatically generated">
            <a:extLst>
              <a:ext uri="{FF2B5EF4-FFF2-40B4-BE49-F238E27FC236}">
                <a16:creationId xmlns:a16="http://schemas.microsoft.com/office/drawing/2014/main" id="{CD1683EE-4F97-E2BC-33E1-A8B577E847F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85" r="11388" b="3"/>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1" name="Picture 10">
            <a:extLst>
              <a:ext uri="{FF2B5EF4-FFF2-40B4-BE49-F238E27FC236}">
                <a16:creationId xmlns:a16="http://schemas.microsoft.com/office/drawing/2014/main" id="{9DA7CBE8-721A-6BE2-D4D9-88AC8A63CE7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753" r="3753"/>
          <a:stretch/>
        </p:blipFill>
        <p:spPr>
          <a:xfrm>
            <a:off x="4653859" y="7261"/>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4" name="Picture 3" descr="Determined firefighters training">
            <a:extLst>
              <a:ext uri="{FF2B5EF4-FFF2-40B4-BE49-F238E27FC236}">
                <a16:creationId xmlns:a16="http://schemas.microsoft.com/office/drawing/2014/main" id="{8622646A-07E4-5640-F7A6-BCCDC6E71312}"/>
              </a:ext>
            </a:extLst>
          </p:cNvPr>
          <p:cNvPicPr>
            <a:picLocks noChangeAspect="1"/>
          </p:cNvPicPr>
          <p:nvPr/>
        </p:nvPicPr>
        <p:blipFill rotWithShape="1">
          <a:blip r:embed="rId7">
            <a:extLst>
              <a:ext uri="{28A0092B-C50C-407E-A947-70E740481C1C}">
                <a14:useLocalDpi xmlns:a14="http://schemas.microsoft.com/office/drawing/2010/main" val="0"/>
              </a:ext>
            </a:extLst>
          </a:blip>
          <a:srcRect l="28960" r="2019" b="3"/>
          <a:stretch/>
        </p:blipFill>
        <p:spPr>
          <a:xfrm>
            <a:off x="9601200" y="-6235"/>
            <a:ext cx="2590799" cy="2505456"/>
          </a:xfrm>
          <a:prstGeom prst="rect">
            <a:avLst/>
          </a:prstGeom>
        </p:spPr>
      </p:pic>
      <p:pic>
        <p:nvPicPr>
          <p:cNvPr id="17" name="Picture 16" descr="A sign on a building&#10;&#10;Description automatically generated with medium confidence">
            <a:extLst>
              <a:ext uri="{FF2B5EF4-FFF2-40B4-BE49-F238E27FC236}">
                <a16:creationId xmlns:a16="http://schemas.microsoft.com/office/drawing/2014/main" id="{29082DD0-AE89-B0AB-231B-B29553D6F0AC}"/>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r="-2" b="11701"/>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26"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3B47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AEC926-5332-B421-BE73-A1DF9520819F}"/>
              </a:ext>
            </a:extLst>
          </p:cNvPr>
          <p:cNvSpPr>
            <a:spLocks noGrp="1"/>
          </p:cNvSpPr>
          <p:nvPr>
            <p:ph type="title"/>
          </p:nvPr>
        </p:nvSpPr>
        <p:spPr>
          <a:xfrm>
            <a:off x="6751889" y="3429000"/>
            <a:ext cx="4734218" cy="2652638"/>
          </a:xfrm>
        </p:spPr>
        <p:txBody>
          <a:bodyPr vert="horz" lIns="91440" tIns="45720" rIns="91440" bIns="45720" rtlCol="0" anchor="t">
            <a:noAutofit/>
          </a:bodyPr>
          <a:lstStyle/>
          <a:p>
            <a:pPr algn="r"/>
            <a:r>
              <a:rPr lang="en-US" kern="1200" dirty="0">
                <a:solidFill>
                  <a:srgbClr val="FFFFFF"/>
                </a:solidFill>
                <a:latin typeface="Maiandra GD" panose="020E0502030308020204" pitchFamily="34" charset="0"/>
              </a:rPr>
              <a:t>In Some Arenas those of us with Multiple ACE Scores will Thrive</a:t>
            </a:r>
          </a:p>
        </p:txBody>
      </p:sp>
      <p:pic>
        <p:nvPicPr>
          <p:cNvPr id="8" name="Picture 7" descr="A picture containing tree, outdoor, person, military uniform&#10;&#10;Description automatically generated">
            <a:extLst>
              <a:ext uri="{FF2B5EF4-FFF2-40B4-BE49-F238E27FC236}">
                <a16:creationId xmlns:a16="http://schemas.microsoft.com/office/drawing/2014/main" id="{5876F57A-CF28-B07A-A460-B7CB155F1DB9}"/>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9739" r="-3" b="-3"/>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3" name="TextBox 2">
            <a:extLst>
              <a:ext uri="{FF2B5EF4-FFF2-40B4-BE49-F238E27FC236}">
                <a16:creationId xmlns:a16="http://schemas.microsoft.com/office/drawing/2014/main" id="{F3981E2B-7575-8E21-637F-E4892EE7B773}"/>
              </a:ext>
            </a:extLst>
          </p:cNvPr>
          <p:cNvSpPr txBox="1"/>
          <p:nvPr/>
        </p:nvSpPr>
        <p:spPr>
          <a:xfrm>
            <a:off x="4653859" y="2509088"/>
            <a:ext cx="4810125" cy="230832"/>
          </a:xfrm>
          <a:prstGeom prst="rect">
            <a:avLst/>
          </a:prstGeom>
          <a:noFill/>
        </p:spPr>
        <p:txBody>
          <a:bodyPr wrap="square" rtlCol="0">
            <a:spAutoFit/>
          </a:bodyPr>
          <a:lstStyle/>
          <a:p>
            <a:r>
              <a:rPr lang="en-US" sz="900">
                <a:hlinkClick r:id="rId6" tooltip="https://arkansasgopwing.blogspot.com/2016/10/everysecondcounts-for-first-responders.html"/>
              </a:rPr>
              <a:t>This Photo</a:t>
            </a:r>
            <a:r>
              <a:rPr lang="en-US" sz="900"/>
              <a:t> by Unknown Author is licensed under </a:t>
            </a:r>
            <a:r>
              <a:rPr lang="en-US" sz="900">
                <a:hlinkClick r:id="rId12" tooltip="https://creativecommons.org/licenses/by-nc-sa/3.0/"/>
              </a:rPr>
              <a:t>CC BY-SA-NC</a:t>
            </a:r>
            <a:endParaRPr lang="en-US" sz="900"/>
          </a:p>
        </p:txBody>
      </p:sp>
    </p:spTree>
    <p:extLst>
      <p:ext uri="{BB962C8B-B14F-4D97-AF65-F5344CB8AC3E}">
        <p14:creationId xmlns:p14="http://schemas.microsoft.com/office/powerpoint/2010/main" val="154040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50E6-E175-D8B4-1DED-73B8E6089E46}"/>
              </a:ext>
            </a:extLst>
          </p:cNvPr>
          <p:cNvSpPr>
            <a:spLocks noGrp="1"/>
          </p:cNvSpPr>
          <p:nvPr>
            <p:ph type="title"/>
          </p:nvPr>
        </p:nvSpPr>
        <p:spPr>
          <a:xfrm>
            <a:off x="838200" y="365125"/>
            <a:ext cx="10515600" cy="1083665"/>
          </a:xfrm>
        </p:spPr>
        <p:txBody>
          <a:bodyPr>
            <a:normAutofit/>
          </a:bodyPr>
          <a:lstStyle/>
          <a:p>
            <a:r>
              <a:rPr lang="en-US" sz="6000" dirty="0">
                <a:latin typeface="Maiandra GD" panose="020E0502030308020204" pitchFamily="34" charset="0"/>
              </a:rPr>
              <a:t>The Benefits of Adversity</a:t>
            </a:r>
          </a:p>
        </p:txBody>
      </p:sp>
      <p:sp>
        <p:nvSpPr>
          <p:cNvPr id="3" name="Content Placeholder 2">
            <a:extLst>
              <a:ext uri="{FF2B5EF4-FFF2-40B4-BE49-F238E27FC236}">
                <a16:creationId xmlns:a16="http://schemas.microsoft.com/office/drawing/2014/main" id="{176D10BD-72F7-615A-89B5-00C1B8100C38}"/>
              </a:ext>
            </a:extLst>
          </p:cNvPr>
          <p:cNvSpPr>
            <a:spLocks noGrp="1"/>
          </p:cNvSpPr>
          <p:nvPr>
            <p:ph idx="1"/>
          </p:nvPr>
        </p:nvSpPr>
        <p:spPr>
          <a:xfrm>
            <a:off x="422564" y="1636137"/>
            <a:ext cx="10515600" cy="4681536"/>
          </a:xfrm>
        </p:spPr>
        <p:txBody>
          <a:bodyPr>
            <a:normAutofit/>
          </a:bodyPr>
          <a:lstStyle/>
          <a:p>
            <a:pPr algn="l">
              <a:lnSpc>
                <a:spcPct val="110000"/>
              </a:lnSpc>
            </a:pPr>
            <a:r>
              <a:rPr lang="en-US" b="0" i="0" dirty="0">
                <a:effectLst/>
                <a:latin typeface="Maiandra GD" panose="020E0502030308020204" pitchFamily="34" charset="0"/>
              </a:rPr>
              <a:t>Studies of </a:t>
            </a:r>
            <a:r>
              <a:rPr lang="en-US" b="0" i="0" u="none" strike="noStrike" dirty="0">
                <a:effectLst/>
                <a:latin typeface="Maiandra GD" panose="020E0502030308020204" pitchFamily="34" charset="0"/>
              </a:rPr>
              <a:t>trauma</a:t>
            </a:r>
            <a:r>
              <a:rPr lang="en-US" b="0" i="0" dirty="0">
                <a:effectLst/>
                <a:latin typeface="Maiandra GD" panose="020E0502030308020204" pitchFamily="34" charset="0"/>
              </a:rPr>
              <a:t> survivors demonstrate adversity can have benefits called </a:t>
            </a:r>
            <a:r>
              <a:rPr lang="en-US" b="0" i="0" u="none" strike="noStrike" dirty="0">
                <a:effectLst/>
                <a:latin typeface="Maiandra GD" panose="020E0502030308020204" pitchFamily="34" charset="0"/>
              </a:rPr>
              <a:t>posttraumatic growth.</a:t>
            </a:r>
          </a:p>
          <a:p>
            <a:pPr>
              <a:lnSpc>
                <a:spcPct val="110000"/>
              </a:lnSpc>
            </a:pPr>
            <a:r>
              <a:rPr lang="en-US" b="0" i="0" dirty="0">
                <a:effectLst/>
                <a:latin typeface="Maiandra GD" panose="020E0502030308020204" pitchFamily="34" charset="0"/>
              </a:rPr>
              <a:t>The experience of positive change that occurs as a result of struggling with challenging life crises can have certain benefits:</a:t>
            </a:r>
          </a:p>
          <a:p>
            <a:pPr lvl="1">
              <a:spcAft>
                <a:spcPts val="200"/>
              </a:spcAft>
            </a:pPr>
            <a:r>
              <a:rPr lang="en-US" sz="2800" b="0" i="0" dirty="0">
                <a:effectLst/>
                <a:latin typeface="Maiandra GD" panose="020E0502030308020204" pitchFamily="34" charset="0"/>
              </a:rPr>
              <a:t>Help you see you’re stronger than you thought</a:t>
            </a:r>
          </a:p>
          <a:p>
            <a:pPr lvl="1">
              <a:spcAft>
                <a:spcPts val="200"/>
              </a:spcAft>
            </a:pPr>
            <a:r>
              <a:rPr lang="en-US" sz="2800" b="0" i="0" dirty="0">
                <a:effectLst/>
                <a:latin typeface="Maiandra GD" panose="020E0502030308020204" pitchFamily="34" charset="0"/>
              </a:rPr>
              <a:t>Bring new appreciation and meaning to your life</a:t>
            </a:r>
          </a:p>
          <a:p>
            <a:pPr lvl="1">
              <a:spcAft>
                <a:spcPts val="200"/>
              </a:spcAft>
            </a:pPr>
            <a:r>
              <a:rPr lang="en-US" sz="2800" b="0" i="0" dirty="0">
                <a:effectLst/>
                <a:latin typeface="Maiandra GD" panose="020E0502030308020204" pitchFamily="34" charset="0"/>
              </a:rPr>
              <a:t>Change your priorities</a:t>
            </a:r>
          </a:p>
          <a:p>
            <a:pPr lvl="1">
              <a:spcAft>
                <a:spcPts val="200"/>
              </a:spcAft>
            </a:pPr>
            <a:r>
              <a:rPr lang="en-US" sz="2800" b="0" i="0" dirty="0">
                <a:effectLst/>
                <a:latin typeface="Maiandra GD" panose="020E0502030308020204" pitchFamily="34" charset="0"/>
              </a:rPr>
              <a:t>Take you deeper into your </a:t>
            </a:r>
            <a:r>
              <a:rPr lang="en-US" sz="2800" b="0" i="0" u="none" strike="noStrike" dirty="0">
                <a:effectLst/>
                <a:latin typeface="Maiandra GD" panose="020E0502030308020204" pitchFamily="34" charset="0"/>
              </a:rPr>
              <a:t>spirituality</a:t>
            </a:r>
            <a:endParaRPr lang="en-US" sz="2800" b="0" i="0" dirty="0">
              <a:effectLst/>
              <a:latin typeface="Maiandra GD" panose="020E0502030308020204" pitchFamily="34" charset="0"/>
            </a:endParaRPr>
          </a:p>
          <a:p>
            <a:pPr lvl="1">
              <a:spcAft>
                <a:spcPts val="200"/>
              </a:spcAft>
            </a:pPr>
            <a:r>
              <a:rPr lang="en-US" sz="2800" b="0" i="0" dirty="0">
                <a:effectLst/>
                <a:latin typeface="Maiandra GD" panose="020E0502030308020204" pitchFamily="34" charset="0"/>
              </a:rPr>
              <a:t>Deepen the closeness you feel toward yourself and others</a:t>
            </a:r>
          </a:p>
          <a:p>
            <a:endParaRPr lang="en-US" dirty="0"/>
          </a:p>
        </p:txBody>
      </p:sp>
      <p:pic>
        <p:nvPicPr>
          <p:cNvPr id="8" name="Picture 7" descr="A picture containing close&#10;&#10;Description automatically generated">
            <a:extLst>
              <a:ext uri="{FF2B5EF4-FFF2-40B4-BE49-F238E27FC236}">
                <a16:creationId xmlns:a16="http://schemas.microsoft.com/office/drawing/2014/main" id="{6455CF8E-EDAA-110C-B400-0B7A9E89A9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21643" y="3831121"/>
            <a:ext cx="2988330" cy="1568873"/>
          </a:xfrm>
          <a:prstGeom prst="rect">
            <a:avLst/>
          </a:prstGeom>
          <a:effectLst>
            <a:softEdge rad="63500"/>
          </a:effectLst>
        </p:spPr>
      </p:pic>
    </p:spTree>
    <p:extLst>
      <p:ext uri="{BB962C8B-B14F-4D97-AF65-F5344CB8AC3E}">
        <p14:creationId xmlns:p14="http://schemas.microsoft.com/office/powerpoint/2010/main" val="1475894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C738D5-836B-3D10-2DF9-DE47D5A66919}"/>
              </a:ext>
            </a:extLst>
          </p:cNvPr>
          <p:cNvSpPr>
            <a:spLocks noGrp="1"/>
          </p:cNvSpPr>
          <p:nvPr>
            <p:ph type="title"/>
          </p:nvPr>
        </p:nvSpPr>
        <p:spPr>
          <a:xfrm>
            <a:off x="640080" y="325369"/>
            <a:ext cx="4537132" cy="1956841"/>
          </a:xfrm>
        </p:spPr>
        <p:txBody>
          <a:bodyPr anchor="b">
            <a:normAutofit fontScale="90000"/>
          </a:bodyPr>
          <a:lstStyle/>
          <a:p>
            <a:r>
              <a:rPr lang="en-US" sz="3800" dirty="0">
                <a:latin typeface="Maiandra GD" panose="020E0502030308020204" pitchFamily="34" charset="0"/>
              </a:rPr>
              <a:t>If We Could Eliminate Adverse Childhood Experiences We Would</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EBA8E0-C982-6466-9140-A68A0E83EA24}"/>
              </a:ext>
            </a:extLst>
          </p:cNvPr>
          <p:cNvSpPr>
            <a:spLocks noGrp="1"/>
          </p:cNvSpPr>
          <p:nvPr>
            <p:ph idx="1"/>
          </p:nvPr>
        </p:nvSpPr>
        <p:spPr>
          <a:xfrm>
            <a:off x="471550" y="2844415"/>
            <a:ext cx="4537132" cy="3508759"/>
          </a:xfrm>
        </p:spPr>
        <p:txBody>
          <a:bodyPr>
            <a:normAutofit fontScale="92500" lnSpcReduction="10000"/>
          </a:bodyPr>
          <a:lstStyle/>
          <a:p>
            <a:r>
              <a:rPr lang="en-US" sz="2400" dirty="0">
                <a:effectLst/>
                <a:latin typeface="Maiandra GD" panose="020E0502030308020204" pitchFamily="34" charset="0"/>
                <a:ea typeface="Calibri" panose="020F0502020204030204" pitchFamily="34" charset="0"/>
                <a:cs typeface="Times New Roman" panose="02020603050405020304" pitchFamily="18" charset="0"/>
              </a:rPr>
              <a:t>Reduce the overall rate of depression by more than half </a:t>
            </a:r>
          </a:p>
          <a:p>
            <a:r>
              <a:rPr lang="en-US" sz="2400" dirty="0">
                <a:latin typeface="Maiandra GD" panose="020E0502030308020204" pitchFamily="34" charset="0"/>
                <a:ea typeface="Calibri" panose="020F0502020204030204" pitchFamily="34" charset="0"/>
                <a:cs typeface="Times New Roman" panose="02020603050405020304" pitchFamily="18" charset="0"/>
              </a:rPr>
              <a:t>Reduce </a:t>
            </a:r>
            <a:r>
              <a:rPr lang="en-US" sz="2400" dirty="0">
                <a:effectLst/>
                <a:latin typeface="Maiandra GD" panose="020E0502030308020204" pitchFamily="34" charset="0"/>
                <a:ea typeface="Calibri" panose="020F0502020204030204" pitchFamily="34" charset="0"/>
                <a:cs typeface="Times New Roman" panose="02020603050405020304" pitchFamily="18" charset="0"/>
              </a:rPr>
              <a:t>alcoholism by two-thirds</a:t>
            </a:r>
          </a:p>
          <a:p>
            <a:r>
              <a:rPr lang="en-US" sz="2400" dirty="0">
                <a:latin typeface="Maiandra GD" panose="020E0502030308020204" pitchFamily="34" charset="0"/>
                <a:ea typeface="Calibri" panose="020F0502020204030204" pitchFamily="34" charset="0"/>
                <a:cs typeface="Times New Roman" panose="02020603050405020304" pitchFamily="18" charset="0"/>
              </a:rPr>
              <a:t>Reduce </a:t>
            </a:r>
            <a:r>
              <a:rPr lang="en-US" sz="2400" dirty="0">
                <a:effectLst/>
                <a:latin typeface="Maiandra GD" panose="020E0502030308020204" pitchFamily="34" charset="0"/>
                <a:ea typeface="Calibri" panose="020F0502020204030204" pitchFamily="34" charset="0"/>
                <a:cs typeface="Times New Roman" panose="02020603050405020304" pitchFamily="18" charset="0"/>
              </a:rPr>
              <a:t>suicide, IV drug use, and domestic violence by three-quarters. </a:t>
            </a:r>
          </a:p>
          <a:p>
            <a:r>
              <a:rPr lang="en-US" sz="2400" dirty="0">
                <a:effectLst/>
                <a:latin typeface="Maiandra GD" panose="020E0502030308020204" pitchFamily="34" charset="0"/>
                <a:ea typeface="Calibri" panose="020F0502020204030204" pitchFamily="34" charset="0"/>
                <a:cs typeface="Times New Roman" panose="02020603050405020304" pitchFamily="18" charset="0"/>
              </a:rPr>
              <a:t>It would have a dramatic effect on workplace performance </a:t>
            </a:r>
          </a:p>
          <a:p>
            <a:r>
              <a:rPr lang="en-US" sz="2400" dirty="0">
                <a:latin typeface="Maiandra GD" panose="020E0502030308020204" pitchFamily="34" charset="0"/>
                <a:ea typeface="Calibri" panose="020F0502020204030204" pitchFamily="34" charset="0"/>
                <a:cs typeface="Times New Roman" panose="02020603050405020304" pitchFamily="18" charset="0"/>
              </a:rPr>
              <a:t>I</a:t>
            </a:r>
            <a:r>
              <a:rPr lang="en-US" sz="2400" dirty="0">
                <a:effectLst/>
                <a:latin typeface="Maiandra GD" panose="020E0502030308020204" pitchFamily="34" charset="0"/>
                <a:ea typeface="Calibri" panose="020F0502020204030204" pitchFamily="34" charset="0"/>
                <a:cs typeface="Times New Roman" panose="02020603050405020304" pitchFamily="18" charset="0"/>
              </a:rPr>
              <a:t>t would vastly decrease the need for incarceration.</a:t>
            </a:r>
          </a:p>
          <a:p>
            <a:endParaRPr lang="en-US" sz="2000" dirty="0"/>
          </a:p>
        </p:txBody>
      </p:sp>
      <p:pic>
        <p:nvPicPr>
          <p:cNvPr id="5" name="Picture 4" descr="Group of smiling children at school">
            <a:extLst>
              <a:ext uri="{FF2B5EF4-FFF2-40B4-BE49-F238E27FC236}">
                <a16:creationId xmlns:a16="http://schemas.microsoft.com/office/drawing/2014/main" id="{4514E8A9-BC13-96F1-74B9-9074D9AFA872}"/>
              </a:ext>
            </a:extLst>
          </p:cNvPr>
          <p:cNvPicPr>
            <a:picLocks noChangeAspect="1"/>
          </p:cNvPicPr>
          <p:nvPr/>
        </p:nvPicPr>
        <p:blipFill rotWithShape="1">
          <a:blip r:embed="rId3">
            <a:extLst>
              <a:ext uri="{28A0092B-C50C-407E-A947-70E740481C1C}">
                <a14:useLocalDpi xmlns:a14="http://schemas.microsoft.com/office/drawing/2010/main" val="0"/>
              </a:ext>
            </a:extLst>
          </a:blip>
          <a:srcRect l="17581" r="1546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871334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B8C1-6164-1C90-9148-F15E5DA52D20}"/>
              </a:ext>
            </a:extLst>
          </p:cNvPr>
          <p:cNvSpPr>
            <a:spLocks noGrp="1"/>
          </p:cNvSpPr>
          <p:nvPr>
            <p:ph type="title"/>
          </p:nvPr>
        </p:nvSpPr>
        <p:spPr>
          <a:xfrm>
            <a:off x="838201" y="365125"/>
            <a:ext cx="6304004" cy="1587243"/>
          </a:xfrm>
        </p:spPr>
        <p:txBody>
          <a:bodyPr>
            <a:normAutofit/>
          </a:bodyPr>
          <a:lstStyle/>
          <a:p>
            <a:r>
              <a:rPr lang="en-US" dirty="0">
                <a:latin typeface="Maiandra GD" panose="020E0502030308020204" pitchFamily="34" charset="0"/>
              </a:rPr>
              <a:t>Trauma-Informed Design</a:t>
            </a:r>
          </a:p>
        </p:txBody>
      </p:sp>
      <p:sp>
        <p:nvSpPr>
          <p:cNvPr id="3" name="Content Placeholder 2">
            <a:extLst>
              <a:ext uri="{FF2B5EF4-FFF2-40B4-BE49-F238E27FC236}">
                <a16:creationId xmlns:a16="http://schemas.microsoft.com/office/drawing/2014/main" id="{276C4B03-F8C3-9FA2-A626-C44A715D4B41}"/>
              </a:ext>
            </a:extLst>
          </p:cNvPr>
          <p:cNvSpPr>
            <a:spLocks noGrp="1"/>
          </p:cNvSpPr>
          <p:nvPr>
            <p:ph idx="1"/>
          </p:nvPr>
        </p:nvSpPr>
        <p:spPr>
          <a:xfrm>
            <a:off x="853445" y="1830937"/>
            <a:ext cx="5381100" cy="4481604"/>
          </a:xfrm>
        </p:spPr>
        <p:txBody>
          <a:bodyPr>
            <a:normAutofit lnSpcReduction="10000"/>
          </a:bodyPr>
          <a:lstStyle/>
          <a:p>
            <a:pPr>
              <a:spcAft>
                <a:spcPts val="600"/>
              </a:spcAft>
            </a:pPr>
            <a:r>
              <a:rPr lang="en-US" b="0" i="0" dirty="0">
                <a:effectLst/>
                <a:latin typeface="Maiandra GD" panose="020E0502030308020204" pitchFamily="34" charset="0"/>
              </a:rPr>
              <a:t>“Trauma-informed design” explores ideas for built environments that support the tenets of trauma-informed care.</a:t>
            </a:r>
          </a:p>
          <a:p>
            <a:pPr>
              <a:spcAft>
                <a:spcPts val="600"/>
              </a:spcAft>
            </a:pPr>
            <a:r>
              <a:rPr lang="en-US" b="0" i="0" dirty="0">
                <a:effectLst/>
                <a:latin typeface="Maiandra GD" panose="020E0502030308020204" pitchFamily="34" charset="0"/>
              </a:rPr>
              <a:t>The physical environment has an impact on attitude, mood, and behavior. </a:t>
            </a:r>
          </a:p>
          <a:p>
            <a:pPr>
              <a:spcAft>
                <a:spcPts val="600"/>
              </a:spcAft>
            </a:pPr>
            <a:r>
              <a:rPr lang="en-US" b="0" i="0" dirty="0">
                <a:effectLst/>
                <a:latin typeface="Maiandra GD" panose="020E0502030308020204" pitchFamily="34" charset="0"/>
              </a:rPr>
              <a:t>There is a strong link between our physiological state, our emotional state, and the physical environment.</a:t>
            </a:r>
          </a:p>
          <a:p>
            <a:endParaRPr lang="en-US" sz="2000" dirty="0"/>
          </a:p>
        </p:txBody>
      </p:sp>
      <p:pic>
        <p:nvPicPr>
          <p:cNvPr id="7" name="Picture 6" descr="Colorful patterns on the sky">
            <a:extLst>
              <a:ext uri="{FF2B5EF4-FFF2-40B4-BE49-F238E27FC236}">
                <a16:creationId xmlns:a16="http://schemas.microsoft.com/office/drawing/2014/main" id="{D3B4AA6A-E9FB-5E59-5F3C-3416D3A4382C}"/>
              </a:ext>
            </a:extLst>
          </p:cNvPr>
          <p:cNvPicPr>
            <a:picLocks noChangeAspect="1"/>
          </p:cNvPicPr>
          <p:nvPr/>
        </p:nvPicPr>
        <p:blipFill rotWithShape="1">
          <a:blip r:embed="rId3">
            <a:extLst>
              <a:ext uri="{28A0092B-C50C-407E-A947-70E740481C1C}">
                <a14:useLocalDpi xmlns:a14="http://schemas.microsoft.com/office/drawing/2010/main" val="0"/>
              </a:ext>
            </a:extLst>
          </a:blip>
          <a:srcRect t="9375" r="-1" b="14679"/>
          <a:stretch/>
        </p:blipFill>
        <p:spPr>
          <a:xfrm>
            <a:off x="6645472" y="-4"/>
            <a:ext cx="5546528"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descr="White stairs with black cords">
            <a:extLst>
              <a:ext uri="{FF2B5EF4-FFF2-40B4-BE49-F238E27FC236}">
                <a16:creationId xmlns:a16="http://schemas.microsoft.com/office/drawing/2014/main" id="{190090CC-1F56-6B98-3DEA-69F9E96C3014}"/>
              </a:ext>
            </a:extLst>
          </p:cNvPr>
          <p:cNvPicPr>
            <a:picLocks noChangeAspect="1"/>
          </p:cNvPicPr>
          <p:nvPr/>
        </p:nvPicPr>
        <p:blipFill rotWithShape="1">
          <a:blip r:embed="rId4">
            <a:extLst>
              <a:ext uri="{28A0092B-C50C-407E-A947-70E740481C1C}">
                <a14:useLocalDpi xmlns:a14="http://schemas.microsoft.com/office/drawing/2010/main" val="0"/>
              </a:ext>
            </a:extLst>
          </a:blip>
          <a:srcRect t="26159" b="1158"/>
          <a:stretch/>
        </p:blipFill>
        <p:spPr>
          <a:xfrm>
            <a:off x="6512011" y="3802961"/>
            <a:ext cx="5687098"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352111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407B-D579-E36A-80D5-1BAE282ABC40}"/>
              </a:ext>
            </a:extLst>
          </p:cNvPr>
          <p:cNvSpPr>
            <a:spLocks noGrp="1"/>
          </p:cNvSpPr>
          <p:nvPr>
            <p:ph type="title"/>
          </p:nvPr>
        </p:nvSpPr>
        <p:spPr>
          <a:xfrm>
            <a:off x="838201" y="365125"/>
            <a:ext cx="5251316" cy="1807305"/>
          </a:xfrm>
        </p:spPr>
        <p:txBody>
          <a:bodyPr>
            <a:normAutofit/>
          </a:bodyPr>
          <a:lstStyle/>
          <a:p>
            <a:r>
              <a:rPr lang="en-US" sz="3700" b="1" i="0" dirty="0">
                <a:effectLst/>
                <a:latin typeface="Maiandra GD" panose="020E0502030308020204" pitchFamily="34" charset="0"/>
              </a:rPr>
              <a:t>Creating A Trauma-Informed Environment</a:t>
            </a:r>
            <a:br>
              <a:rPr lang="en-US" sz="3700" b="1" i="0" dirty="0">
                <a:effectLst/>
                <a:latin typeface="Lato" panose="020F0502020204030203" pitchFamily="34" charset="0"/>
              </a:rPr>
            </a:br>
            <a:endParaRPr lang="en-US" sz="3700" dirty="0"/>
          </a:p>
        </p:txBody>
      </p:sp>
      <p:sp>
        <p:nvSpPr>
          <p:cNvPr id="3" name="Content Placeholder 2">
            <a:extLst>
              <a:ext uri="{FF2B5EF4-FFF2-40B4-BE49-F238E27FC236}">
                <a16:creationId xmlns:a16="http://schemas.microsoft.com/office/drawing/2014/main" id="{65391A77-5323-4878-774E-B3C88C5D38FD}"/>
              </a:ext>
            </a:extLst>
          </p:cNvPr>
          <p:cNvSpPr>
            <a:spLocks noGrp="1"/>
          </p:cNvSpPr>
          <p:nvPr>
            <p:ph idx="1"/>
          </p:nvPr>
        </p:nvSpPr>
        <p:spPr>
          <a:xfrm>
            <a:off x="838200" y="1973179"/>
            <a:ext cx="5124586" cy="4203784"/>
          </a:xfrm>
        </p:spPr>
        <p:txBody>
          <a:bodyPr>
            <a:noAutofit/>
          </a:bodyPr>
          <a:lstStyle/>
          <a:p>
            <a:r>
              <a:rPr lang="en-US" sz="3200" dirty="0">
                <a:latin typeface="Maiandra GD" panose="020E0502030308020204" pitchFamily="34" charset="0"/>
              </a:rPr>
              <a:t>Colors</a:t>
            </a:r>
          </a:p>
          <a:p>
            <a:pPr lvl="1"/>
            <a:r>
              <a:rPr lang="en-US" sz="2800" b="0" i="0" dirty="0">
                <a:effectLst/>
                <a:latin typeface="Maiandra GD" panose="020E0502030308020204" pitchFamily="34" charset="0"/>
              </a:rPr>
              <a:t>Cool colors such as blue, green, and purple have  a calming effect.</a:t>
            </a:r>
          </a:p>
          <a:p>
            <a:pPr lvl="1"/>
            <a:endParaRPr lang="en-US" sz="2800" b="0" i="0" dirty="0">
              <a:effectLst/>
              <a:latin typeface="Maiandra GD" panose="020E0502030308020204" pitchFamily="34" charset="0"/>
            </a:endParaRPr>
          </a:p>
          <a:p>
            <a:pPr lvl="1"/>
            <a:r>
              <a:rPr lang="en-US" sz="2800" b="0" i="0" dirty="0">
                <a:effectLst/>
                <a:latin typeface="Maiandra GD" panose="020E0502030308020204" pitchFamily="34" charset="0"/>
              </a:rPr>
              <a:t>Lighter-colored rooms are perceived as more open, less crowded and more spacious, providing a safer and more calming space.</a:t>
            </a:r>
          </a:p>
        </p:txBody>
      </p:sp>
      <p:pic>
        <p:nvPicPr>
          <p:cNvPr id="9" name="Picture 8" descr="Room with walls, green and pink neon lights on both sides">
            <a:extLst>
              <a:ext uri="{FF2B5EF4-FFF2-40B4-BE49-F238E27FC236}">
                <a16:creationId xmlns:a16="http://schemas.microsoft.com/office/drawing/2014/main" id="{99D43593-A3C3-D6E5-E928-A602D4224EA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hotocopy/>
                    </a14:imgEffect>
                    <a14:imgEffect>
                      <a14:colorTemperature colorTemp="4700"/>
                    </a14:imgEffect>
                  </a14:imgLayer>
                </a14:imgProps>
              </a:ext>
              <a:ext uri="{28A0092B-C50C-407E-A947-70E740481C1C}">
                <a14:useLocalDpi xmlns:a14="http://schemas.microsoft.com/office/drawing/2010/main" val="0"/>
              </a:ext>
            </a:extLst>
          </a:blip>
          <a:srcRect l="32697" r="926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023717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87407B-D579-E36A-80D5-1BAE282ABC40}"/>
              </a:ext>
            </a:extLst>
          </p:cNvPr>
          <p:cNvSpPr>
            <a:spLocks noGrp="1"/>
          </p:cNvSpPr>
          <p:nvPr>
            <p:ph type="title"/>
          </p:nvPr>
        </p:nvSpPr>
        <p:spPr>
          <a:xfrm>
            <a:off x="5935579" y="365125"/>
            <a:ext cx="5710989" cy="1807305"/>
          </a:xfrm>
        </p:spPr>
        <p:txBody>
          <a:bodyPr>
            <a:normAutofit/>
          </a:bodyPr>
          <a:lstStyle/>
          <a:p>
            <a:r>
              <a:rPr lang="en-US" sz="3400" b="1" i="0" dirty="0">
                <a:effectLst/>
                <a:latin typeface="Maiandra GD" panose="020E0502030308020204" pitchFamily="34" charset="0"/>
              </a:rPr>
              <a:t>Creating A Trauma-Informed Environment</a:t>
            </a:r>
            <a:br>
              <a:rPr lang="en-US" sz="3400" b="1" i="0" dirty="0">
                <a:effectLst/>
                <a:latin typeface="Lato" panose="020F0502020204030203" pitchFamily="34" charset="0"/>
              </a:rPr>
            </a:br>
            <a:endParaRPr lang="en-US" sz="3400" dirty="0"/>
          </a:p>
        </p:txBody>
      </p:sp>
      <p:pic>
        <p:nvPicPr>
          <p:cNvPr id="7" name="Picture 6" descr="People watching a laptop">
            <a:extLst>
              <a:ext uri="{FF2B5EF4-FFF2-40B4-BE49-F238E27FC236}">
                <a16:creationId xmlns:a16="http://schemas.microsoft.com/office/drawing/2014/main" id="{A0D4F7EB-DC1D-5B03-FD4F-3E5F055E5822}"/>
              </a:ext>
            </a:extLst>
          </p:cNvPr>
          <p:cNvPicPr>
            <a:picLocks noChangeAspect="1"/>
          </p:cNvPicPr>
          <p:nvPr/>
        </p:nvPicPr>
        <p:blipFill rotWithShape="1">
          <a:blip r:embed="rId3">
            <a:extLst>
              <a:ext uri="{28A0092B-C50C-407E-A947-70E740481C1C}">
                <a14:useLocalDpi xmlns:a14="http://schemas.microsoft.com/office/drawing/2010/main" val="0"/>
              </a:ext>
            </a:extLst>
          </a:blip>
          <a:srcRect l="17903" r="2256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65391A77-5323-4878-774E-B3C88C5D38FD}"/>
              </a:ext>
            </a:extLst>
          </p:cNvPr>
          <p:cNvSpPr>
            <a:spLocks noGrp="1"/>
          </p:cNvSpPr>
          <p:nvPr>
            <p:ph idx="1"/>
          </p:nvPr>
        </p:nvSpPr>
        <p:spPr>
          <a:xfrm>
            <a:off x="5935579" y="1684422"/>
            <a:ext cx="5710989" cy="4973052"/>
          </a:xfrm>
        </p:spPr>
        <p:txBody>
          <a:bodyPr>
            <a:normAutofit fontScale="85000" lnSpcReduction="20000"/>
          </a:bodyPr>
          <a:lstStyle/>
          <a:p>
            <a:pPr>
              <a:lnSpc>
                <a:spcPct val="120000"/>
              </a:lnSpc>
              <a:spcAft>
                <a:spcPts val="600"/>
              </a:spcAft>
            </a:pPr>
            <a:r>
              <a:rPr lang="en-US" dirty="0">
                <a:latin typeface="Maiandra GD" panose="020E0502030308020204" pitchFamily="34" charset="0"/>
              </a:rPr>
              <a:t>Furniture</a:t>
            </a:r>
          </a:p>
          <a:p>
            <a:pPr lvl="1">
              <a:lnSpc>
                <a:spcPct val="120000"/>
              </a:lnSpc>
              <a:spcAft>
                <a:spcPts val="600"/>
              </a:spcAft>
            </a:pPr>
            <a:r>
              <a:rPr lang="en-US" sz="2800" b="0" i="0" dirty="0">
                <a:effectLst/>
                <a:latin typeface="Maiandra GD" panose="020E0502030308020204" pitchFamily="34" charset="0"/>
              </a:rPr>
              <a:t>An open space with clear sightlines and few barriers can further increase the sense of safety.</a:t>
            </a:r>
            <a:endParaRPr lang="en-US" sz="2800" dirty="0">
              <a:latin typeface="Maiandra GD" panose="020E0502030308020204" pitchFamily="34" charset="0"/>
            </a:endParaRPr>
          </a:p>
          <a:p>
            <a:pPr lvl="1">
              <a:lnSpc>
                <a:spcPct val="120000"/>
              </a:lnSpc>
              <a:spcAft>
                <a:spcPts val="600"/>
              </a:spcAft>
            </a:pPr>
            <a:r>
              <a:rPr lang="en-US" sz="2800" b="0" i="0" dirty="0">
                <a:effectLst/>
                <a:latin typeface="Maiandra GD" panose="020E0502030308020204" pitchFamily="34" charset="0"/>
              </a:rPr>
              <a:t>Seating arranged to increase socialization</a:t>
            </a:r>
          </a:p>
          <a:p>
            <a:pPr lvl="1">
              <a:lnSpc>
                <a:spcPct val="120000"/>
              </a:lnSpc>
              <a:spcAft>
                <a:spcPts val="600"/>
              </a:spcAft>
            </a:pPr>
            <a:r>
              <a:rPr lang="en-US" sz="2800" b="0" i="0" dirty="0">
                <a:effectLst/>
                <a:latin typeface="Maiandra GD" panose="020E0502030308020204" pitchFamily="34" charset="0"/>
              </a:rPr>
              <a:t>Using natural materials and colors increases connection to nature and a sense of calm.</a:t>
            </a:r>
          </a:p>
          <a:p>
            <a:pPr>
              <a:lnSpc>
                <a:spcPct val="120000"/>
              </a:lnSpc>
              <a:spcAft>
                <a:spcPts val="600"/>
              </a:spcAft>
            </a:pPr>
            <a:r>
              <a:rPr lang="en-US" b="0" i="0" dirty="0">
                <a:effectLst/>
                <a:latin typeface="Maiandra GD" panose="020E0502030308020204" pitchFamily="34" charset="0"/>
              </a:rPr>
              <a:t>Rooms bright with natural light appear less crowded.</a:t>
            </a:r>
          </a:p>
          <a:p>
            <a:pPr lvl="1"/>
            <a:endParaRPr lang="en-US" sz="1800" dirty="0"/>
          </a:p>
        </p:txBody>
      </p:sp>
    </p:spTree>
    <p:extLst>
      <p:ext uri="{BB962C8B-B14F-4D97-AF65-F5344CB8AC3E}">
        <p14:creationId xmlns:p14="http://schemas.microsoft.com/office/powerpoint/2010/main" val="3265832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otted plant with green leaves&#10;&#10;Description automatically generated with medium confidence">
            <a:extLst>
              <a:ext uri="{FF2B5EF4-FFF2-40B4-BE49-F238E27FC236}">
                <a16:creationId xmlns:a16="http://schemas.microsoft.com/office/drawing/2014/main" id="{D8678096-BBD1-8DAD-A615-AB0C230C97F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766" t="7466" r="-2" b="40215"/>
          <a:stretch/>
        </p:blipFill>
        <p:spPr>
          <a:xfrm>
            <a:off x="6095999" y="118762"/>
            <a:ext cx="6096001"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2" name="Picture 11" descr="Red ball in the center of white hoops">
            <a:extLst>
              <a:ext uri="{FF2B5EF4-FFF2-40B4-BE49-F238E27FC236}">
                <a16:creationId xmlns:a16="http://schemas.microsoft.com/office/drawing/2014/main" id="{B209F98A-2908-E387-01D3-D55331CEF001}"/>
              </a:ext>
            </a:extLst>
          </p:cNvPr>
          <p:cNvPicPr>
            <a:picLocks noChangeAspect="1"/>
          </p:cNvPicPr>
          <p:nvPr/>
        </p:nvPicPr>
        <p:blipFill>
          <a:blip r:embed="rId5">
            <a:extLst>
              <a:ext uri="{28A0092B-C50C-407E-A947-70E740481C1C}">
                <a14:useLocalDpi xmlns:a14="http://schemas.microsoft.com/office/drawing/2010/main" val="0"/>
              </a:ext>
            </a:extLst>
          </a:blip>
          <a:srcRect t="8709" b="8709"/>
          <a:stretch/>
        </p:blipFill>
        <p:spPr>
          <a:xfrm>
            <a:off x="6087333" y="3493008"/>
            <a:ext cx="6104667"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E687407B-D579-E36A-80D5-1BAE282ABC40}"/>
              </a:ext>
            </a:extLst>
          </p:cNvPr>
          <p:cNvSpPr>
            <a:spLocks noGrp="1"/>
          </p:cNvSpPr>
          <p:nvPr>
            <p:ph type="title"/>
          </p:nvPr>
        </p:nvSpPr>
        <p:spPr>
          <a:xfrm>
            <a:off x="448056" y="515153"/>
            <a:ext cx="4832802" cy="1243584"/>
          </a:xfrm>
        </p:spPr>
        <p:txBody>
          <a:bodyPr>
            <a:normAutofit fontScale="90000"/>
          </a:bodyPr>
          <a:lstStyle/>
          <a:p>
            <a:r>
              <a:rPr lang="en-US" sz="4000" b="1" i="0" dirty="0">
                <a:effectLst/>
                <a:latin typeface="Maiandra GD" panose="020E0502030308020204" pitchFamily="34" charset="0"/>
              </a:rPr>
              <a:t>Creating A Trauma-Informed Environment</a:t>
            </a:r>
            <a:br>
              <a:rPr lang="en-US" sz="2600" b="1" i="0" dirty="0">
                <a:effectLst/>
                <a:latin typeface="Lato" panose="020F0502020204030203" pitchFamily="34" charset="0"/>
              </a:rPr>
            </a:br>
            <a:endParaRPr lang="en-US" sz="2600" dirty="0"/>
          </a:p>
        </p:txBody>
      </p:sp>
      <p:sp>
        <p:nvSpPr>
          <p:cNvPr id="3" name="Content Placeholder 2">
            <a:extLst>
              <a:ext uri="{FF2B5EF4-FFF2-40B4-BE49-F238E27FC236}">
                <a16:creationId xmlns:a16="http://schemas.microsoft.com/office/drawing/2014/main" id="{65391A77-5323-4878-774E-B3C88C5D38FD}"/>
              </a:ext>
            </a:extLst>
          </p:cNvPr>
          <p:cNvSpPr>
            <a:spLocks noGrp="1"/>
          </p:cNvSpPr>
          <p:nvPr>
            <p:ph idx="1"/>
          </p:nvPr>
        </p:nvSpPr>
        <p:spPr>
          <a:xfrm>
            <a:off x="216485" y="1935678"/>
            <a:ext cx="5911182" cy="4441371"/>
          </a:xfrm>
        </p:spPr>
        <p:txBody>
          <a:bodyPr>
            <a:noAutofit/>
          </a:bodyPr>
          <a:lstStyle/>
          <a:p>
            <a:r>
              <a:rPr lang="en-US" dirty="0">
                <a:latin typeface="Maiandra GD" panose="020E0502030308020204" pitchFamily="34" charset="0"/>
              </a:rPr>
              <a:t>Plants, Flowers and Greenery</a:t>
            </a:r>
          </a:p>
          <a:p>
            <a:pPr lvl="1"/>
            <a:r>
              <a:rPr lang="en-US" dirty="0">
                <a:latin typeface="Maiandra GD" panose="020E0502030308020204" pitchFamily="34" charset="0"/>
              </a:rPr>
              <a:t>Settings which include vegetation reduce stress, promote peace, tranquility, enhanced self-esteem, and a sense of mastery of the environment.</a:t>
            </a:r>
          </a:p>
          <a:p>
            <a:pPr marL="457200" lvl="1" indent="0">
              <a:buNone/>
            </a:pPr>
            <a:endParaRPr lang="en-US" dirty="0">
              <a:latin typeface="Maiandra GD" panose="020E0502030308020204" pitchFamily="34" charset="0"/>
            </a:endParaRPr>
          </a:p>
          <a:p>
            <a:r>
              <a:rPr lang="en-US" b="0" i="0" dirty="0">
                <a:effectLst/>
                <a:latin typeface="Maiandra GD" panose="020E0502030308020204" pitchFamily="34" charset="0"/>
              </a:rPr>
              <a:t>Art</a:t>
            </a:r>
          </a:p>
          <a:p>
            <a:pPr lvl="1"/>
            <a:r>
              <a:rPr lang="en-US" b="0" i="0" dirty="0">
                <a:effectLst/>
                <a:latin typeface="Maiandra GD" panose="020E0502030308020204" pitchFamily="34" charset="0"/>
              </a:rPr>
              <a:t>Art adds visual interest and can create a visual distraction that alleviates stress, improves mood, comfort and satisfaction.</a:t>
            </a:r>
            <a:endParaRPr lang="en-US" dirty="0">
              <a:latin typeface="Maiandra GD" panose="020E0502030308020204" pitchFamily="34" charset="0"/>
            </a:endParaRPr>
          </a:p>
        </p:txBody>
      </p:sp>
    </p:spTree>
    <p:extLst>
      <p:ext uri="{BB962C8B-B14F-4D97-AF65-F5344CB8AC3E}">
        <p14:creationId xmlns:p14="http://schemas.microsoft.com/office/powerpoint/2010/main" val="3117583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F1E1D-5CD2-7D0A-8C27-A87365FDBC4B}"/>
              </a:ext>
            </a:extLst>
          </p:cNvPr>
          <p:cNvSpPr>
            <a:spLocks noGrp="1"/>
          </p:cNvSpPr>
          <p:nvPr>
            <p:ph type="title"/>
          </p:nvPr>
        </p:nvSpPr>
        <p:spPr>
          <a:xfrm>
            <a:off x="545431" y="365125"/>
            <a:ext cx="11044989" cy="1325563"/>
          </a:xfrm>
        </p:spPr>
        <p:txBody>
          <a:bodyPr>
            <a:normAutofit/>
          </a:bodyPr>
          <a:lstStyle/>
          <a:p>
            <a:r>
              <a:rPr lang="en-US" sz="4200" b="0" i="0" dirty="0">
                <a:solidFill>
                  <a:srgbClr val="212121"/>
                </a:solidFill>
                <a:effectLst/>
                <a:latin typeface="Maiandra GD" panose="020E0502030308020204" pitchFamily="34" charset="0"/>
              </a:rPr>
              <a:t>Psychological Symptoms of Emotional Trauma</a:t>
            </a:r>
            <a:endParaRPr lang="en-US" sz="4200" dirty="0">
              <a:latin typeface="Maiandra GD" panose="020E0502030308020204" pitchFamily="34" charset="0"/>
            </a:endParaRPr>
          </a:p>
        </p:txBody>
      </p:sp>
      <p:graphicFrame>
        <p:nvGraphicFramePr>
          <p:cNvPr id="5" name="Content Placeholder 2">
            <a:extLst>
              <a:ext uri="{FF2B5EF4-FFF2-40B4-BE49-F238E27FC236}">
                <a16:creationId xmlns:a16="http://schemas.microsoft.com/office/drawing/2014/main" id="{89785581-33C4-71AC-0230-D8A9C51F0CF6}"/>
              </a:ext>
            </a:extLst>
          </p:cNvPr>
          <p:cNvGraphicFramePr>
            <a:graphicFrameLocks noGrp="1"/>
          </p:cNvGraphicFramePr>
          <p:nvPr>
            <p:ph idx="1"/>
            <p:extLst>
              <p:ext uri="{D42A27DB-BD31-4B8C-83A1-F6EECF244321}">
                <p14:modId xmlns:p14="http://schemas.microsoft.com/office/powerpoint/2010/main" val="2313242641"/>
              </p:ext>
            </p:extLst>
          </p:nvPr>
        </p:nvGraphicFramePr>
        <p:xfrm>
          <a:off x="601580" y="1548063"/>
          <a:ext cx="10844462" cy="4944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1173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136BA-5E04-B08E-BA17-FFBEF2BD8D62}"/>
              </a:ext>
            </a:extLst>
          </p:cNvPr>
          <p:cNvSpPr>
            <a:spLocks noGrp="1"/>
          </p:cNvSpPr>
          <p:nvPr>
            <p:ph type="title"/>
          </p:nvPr>
        </p:nvSpPr>
        <p:spPr>
          <a:xfrm>
            <a:off x="1255060" y="5279511"/>
            <a:ext cx="9681882" cy="739880"/>
          </a:xfrm>
        </p:spPr>
        <p:txBody>
          <a:bodyPr vert="horz" lIns="91440" tIns="45720" rIns="91440" bIns="45720" rtlCol="0" anchor="b">
            <a:noAutofit/>
          </a:bodyPr>
          <a:lstStyle/>
          <a:p>
            <a:pPr algn="ctr"/>
            <a:r>
              <a:rPr lang="en-US" sz="4800" dirty="0">
                <a:solidFill>
                  <a:schemeClr val="tx1">
                    <a:lumMod val="85000"/>
                    <a:lumOff val="15000"/>
                  </a:schemeClr>
                </a:solidFill>
                <a:latin typeface="Maiandra GD" panose="020E0502030308020204" pitchFamily="34" charset="0"/>
              </a:rPr>
              <a:t>Empowerment</a:t>
            </a:r>
          </a:p>
        </p:txBody>
      </p:sp>
      <p:sp>
        <p:nvSpPr>
          <p:cNvPr id="4" name="Content Placeholder 3">
            <a:extLst>
              <a:ext uri="{FF2B5EF4-FFF2-40B4-BE49-F238E27FC236}">
                <a16:creationId xmlns:a16="http://schemas.microsoft.com/office/drawing/2014/main" id="{DC4FA3D6-3432-B3A3-11BA-BF592AF8DCA1}"/>
              </a:ext>
            </a:extLst>
          </p:cNvPr>
          <p:cNvSpPr>
            <a:spLocks noGrp="1"/>
          </p:cNvSpPr>
          <p:nvPr>
            <p:ph sz="half" idx="1"/>
          </p:nvPr>
        </p:nvSpPr>
        <p:spPr>
          <a:xfrm>
            <a:off x="296882" y="6019391"/>
            <a:ext cx="11412187" cy="417035"/>
          </a:xfrm>
        </p:spPr>
        <p:txBody>
          <a:bodyPr vert="horz" lIns="91440" tIns="45720" rIns="91440" bIns="45720" rtlCol="0" anchor="t">
            <a:noAutofit/>
          </a:bodyPr>
          <a:lstStyle/>
          <a:p>
            <a:pPr marL="0" indent="0" algn="ctr">
              <a:buNone/>
            </a:pPr>
            <a:r>
              <a:rPr lang="en-US" i="1" dirty="0">
                <a:solidFill>
                  <a:schemeClr val="tx1">
                    <a:lumMod val="85000"/>
                    <a:lumOff val="15000"/>
                  </a:schemeClr>
                </a:solidFill>
                <a:latin typeface="Maiandra GD" panose="020E0502030308020204" pitchFamily="34" charset="0"/>
              </a:rPr>
              <a:t>Help ensure opportunities are available for all. Opportunity empowers!</a:t>
            </a:r>
          </a:p>
        </p:txBody>
      </p:sp>
      <p:pic>
        <p:nvPicPr>
          <p:cNvPr id="9" name="Picture 8" descr="Diagram, text&#10;&#10;Description automatically generated">
            <a:extLst>
              <a:ext uri="{FF2B5EF4-FFF2-40B4-BE49-F238E27FC236}">
                <a16:creationId xmlns:a16="http://schemas.microsoft.com/office/drawing/2014/main" id="{BF4675E0-E544-A0E9-4643-54F95488251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3396"/>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5092433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95C7-075F-1698-D23A-E63AF8A62B3A}"/>
              </a:ext>
            </a:extLst>
          </p:cNvPr>
          <p:cNvSpPr>
            <a:spLocks noGrp="1"/>
          </p:cNvSpPr>
          <p:nvPr>
            <p:ph type="title"/>
          </p:nvPr>
        </p:nvSpPr>
        <p:spPr>
          <a:xfrm>
            <a:off x="522132" y="1680883"/>
            <a:ext cx="3787361" cy="3496234"/>
          </a:xfrm>
        </p:spPr>
        <p:txBody>
          <a:bodyPr vert="horz" lIns="91440" tIns="45720" rIns="91440" bIns="45720" rtlCol="0" anchor="b">
            <a:noAutofit/>
          </a:bodyPr>
          <a:lstStyle/>
          <a:p>
            <a:r>
              <a:rPr lang="en-US" sz="6600" kern="1200" dirty="0">
                <a:solidFill>
                  <a:schemeClr val="tx1"/>
                </a:solidFill>
                <a:latin typeface="Maiandra GD" panose="020E0502030308020204" pitchFamily="34" charset="0"/>
              </a:rPr>
              <a:t>Trauma-Informed Starts with You!</a:t>
            </a:r>
          </a:p>
        </p:txBody>
      </p:sp>
      <p:sp>
        <p:nvSpPr>
          <p:cNvPr id="15" name="Freeform: Shape 7">
            <a:extLst>
              <a:ext uri="{FF2B5EF4-FFF2-40B4-BE49-F238E27FC236}">
                <a16:creationId xmlns:a16="http://schemas.microsoft.com/office/drawing/2014/main" id="{F6EF57EF-D042-41D3-83E8-41A1FE6C1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9">
            <a:extLst>
              <a:ext uri="{FF2B5EF4-FFF2-40B4-BE49-F238E27FC236}">
                <a16:creationId xmlns:a16="http://schemas.microsoft.com/office/drawing/2014/main" id="{D00A59BB-A268-4F3E-9D41-CA265AF1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1">
            <a:extLst>
              <a:ext uri="{FF2B5EF4-FFF2-40B4-BE49-F238E27FC236}">
                <a16:creationId xmlns:a16="http://schemas.microsoft.com/office/drawing/2014/main" id="{63794DCE-9D34-40DF-AB3F-06DA8ACCD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5006452-918C-4282-A72C-C9692B669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Online Media 2" title="Trauma Informed Starts with You">
            <a:hlinkClick r:id="" action="ppaction://media"/>
            <a:extLst>
              <a:ext uri="{FF2B5EF4-FFF2-40B4-BE49-F238E27FC236}">
                <a16:creationId xmlns:a16="http://schemas.microsoft.com/office/drawing/2014/main" id="{18970B44-A111-6341-C845-6BB3C11EFC83}"/>
              </a:ext>
            </a:extLst>
          </p:cNvPr>
          <p:cNvPicPr>
            <a:picLocks noRot="1" noChangeAspect="1"/>
          </p:cNvPicPr>
          <p:nvPr>
            <a:videoFile r:link="rId1"/>
          </p:nvPr>
        </p:nvPicPr>
        <p:blipFill>
          <a:blip r:embed="rId4"/>
          <a:stretch>
            <a:fillRect/>
          </a:stretch>
        </p:blipFill>
        <p:spPr>
          <a:xfrm>
            <a:off x="5163014" y="1388620"/>
            <a:ext cx="7021357" cy="3963965"/>
          </a:xfrm>
          <a:prstGeom prst="rect">
            <a:avLst/>
          </a:prstGeom>
        </p:spPr>
      </p:pic>
    </p:spTree>
    <p:extLst>
      <p:ext uri="{BB962C8B-B14F-4D97-AF65-F5344CB8AC3E}">
        <p14:creationId xmlns:p14="http://schemas.microsoft.com/office/powerpoint/2010/main" val="243502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containing person, person, indoor&#10;&#10;Description automatically generated">
            <a:extLst>
              <a:ext uri="{FF2B5EF4-FFF2-40B4-BE49-F238E27FC236}">
                <a16:creationId xmlns:a16="http://schemas.microsoft.com/office/drawing/2014/main" id="{4AF1768D-9C09-109B-D441-237B54F14D2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721" r="2" b="13224"/>
          <a:stretch/>
        </p:blipFill>
        <p:spPr>
          <a:xfrm>
            <a:off x="321731" y="557189"/>
            <a:ext cx="5668684" cy="5743618"/>
          </a:xfrm>
          <a:prstGeom prst="rect">
            <a:avLst/>
          </a:prstGeom>
        </p:spPr>
      </p:pic>
      <p:pic>
        <p:nvPicPr>
          <p:cNvPr id="5" name="Content Placeholder 4" descr="Diagram, text&#10;&#10;Description automatically generated">
            <a:extLst>
              <a:ext uri="{FF2B5EF4-FFF2-40B4-BE49-F238E27FC236}">
                <a16:creationId xmlns:a16="http://schemas.microsoft.com/office/drawing/2014/main" id="{3A7F9725-3D7D-BC48-5553-A5488A3C8AC3}"/>
              </a:ext>
            </a:extLst>
          </p:cNvPr>
          <p:cNvPicPr>
            <a:picLocks noGrp="1" noChangeAspect="1"/>
          </p:cNvPicPr>
          <p:nvPr>
            <p:ph idx="1"/>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8093" r="-1" b="10600"/>
          <a:stretch/>
        </p:blipFill>
        <p:spPr>
          <a:xfrm>
            <a:off x="6195375" y="557189"/>
            <a:ext cx="5674893" cy="5743618"/>
          </a:xfrm>
          <a:prstGeom prst="rect">
            <a:avLst/>
          </a:prstGeom>
        </p:spPr>
      </p:pic>
    </p:spTree>
    <p:extLst>
      <p:ext uri="{BB962C8B-B14F-4D97-AF65-F5344CB8AC3E}">
        <p14:creationId xmlns:p14="http://schemas.microsoft.com/office/powerpoint/2010/main" val="4015925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F1E1D-5CD2-7D0A-8C27-A87365FDBC4B}"/>
              </a:ext>
            </a:extLst>
          </p:cNvPr>
          <p:cNvSpPr>
            <a:spLocks noGrp="1"/>
          </p:cNvSpPr>
          <p:nvPr>
            <p:ph type="title"/>
          </p:nvPr>
        </p:nvSpPr>
        <p:spPr/>
        <p:txBody>
          <a:bodyPr>
            <a:normAutofit fontScale="90000"/>
          </a:bodyPr>
          <a:lstStyle/>
          <a:p>
            <a:r>
              <a:rPr lang="en-US" sz="4800" b="0" i="0" dirty="0">
                <a:solidFill>
                  <a:srgbClr val="212121"/>
                </a:solidFill>
                <a:effectLst/>
                <a:latin typeface="Maiandra GD" panose="020E0502030308020204" pitchFamily="34" charset="0"/>
              </a:rPr>
              <a:t>Physical Symptoms of Emotional Trauma</a:t>
            </a:r>
            <a:endParaRPr lang="en-US" sz="4800" dirty="0">
              <a:latin typeface="Maiandra GD" panose="020E0502030308020204" pitchFamily="34" charset="0"/>
            </a:endParaRPr>
          </a:p>
        </p:txBody>
      </p:sp>
      <p:graphicFrame>
        <p:nvGraphicFramePr>
          <p:cNvPr id="5" name="Content Placeholder 2">
            <a:extLst>
              <a:ext uri="{FF2B5EF4-FFF2-40B4-BE49-F238E27FC236}">
                <a16:creationId xmlns:a16="http://schemas.microsoft.com/office/drawing/2014/main" id="{F6A03A52-B575-6427-3624-94DD9E5F8D62}"/>
              </a:ext>
            </a:extLst>
          </p:cNvPr>
          <p:cNvGraphicFramePr>
            <a:graphicFrameLocks noGrp="1"/>
          </p:cNvGraphicFramePr>
          <p:nvPr>
            <p:ph idx="1"/>
            <p:extLst>
              <p:ext uri="{D42A27DB-BD31-4B8C-83A1-F6EECF244321}">
                <p14:modId xmlns:p14="http://schemas.microsoft.com/office/powerpoint/2010/main" val="110106845"/>
              </p:ext>
            </p:extLst>
          </p:nvPr>
        </p:nvGraphicFramePr>
        <p:xfrm>
          <a:off x="838200" y="1515979"/>
          <a:ext cx="10515600" cy="4660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4325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4B534-866A-2E76-1FAF-1F2BBEBDD9C4}"/>
              </a:ext>
            </a:extLst>
          </p:cNvPr>
          <p:cNvSpPr>
            <a:spLocks noGrp="1"/>
          </p:cNvSpPr>
          <p:nvPr>
            <p:ph type="title"/>
          </p:nvPr>
        </p:nvSpPr>
        <p:spPr>
          <a:xfrm>
            <a:off x="4743450" y="312078"/>
            <a:ext cx="6609550" cy="1535051"/>
          </a:xfrm>
        </p:spPr>
        <p:txBody>
          <a:bodyPr anchor="b">
            <a:normAutofit/>
          </a:bodyPr>
          <a:lstStyle/>
          <a:p>
            <a:r>
              <a:rPr lang="en-US" kern="100" dirty="0">
                <a:effectLst/>
                <a:latin typeface="Calibri" panose="020F0502020204030204" pitchFamily="34" charset="0"/>
                <a:ea typeface="Calibri" panose="020F0502020204030204" pitchFamily="34" charset="0"/>
                <a:cs typeface="Times New Roman" panose="02020603050405020304" pitchFamily="18" charset="0"/>
              </a:rPr>
              <a:t>The Underlying Pathophysiology of Trauma</a:t>
            </a:r>
            <a:endParaRPr lang="en-US" dirty="0"/>
          </a:p>
        </p:txBody>
      </p:sp>
      <p:pic>
        <p:nvPicPr>
          <p:cNvPr id="5" name="Picture 4" descr="A person taking a selfie&#10;&#10;Description automatically generated with medium confidence">
            <a:extLst>
              <a:ext uri="{FF2B5EF4-FFF2-40B4-BE49-F238E27FC236}">
                <a16:creationId xmlns:a16="http://schemas.microsoft.com/office/drawing/2014/main" id="{7FEA06F6-47FC-EB87-C3D5-F5031664411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923" t="2" r="19063"/>
          <a:stretch/>
        </p:blipFill>
        <p:spPr>
          <a:xfrm>
            <a:off x="20" y="10"/>
            <a:ext cx="4505305" cy="6857990"/>
          </a:xfrm>
          <a:prstGeom prst="rect">
            <a:avLst/>
          </a:prstGeom>
        </p:spPr>
      </p:pic>
      <p:sp>
        <p:nvSpPr>
          <p:cNvPr id="3" name="Content Placeholder 2">
            <a:extLst>
              <a:ext uri="{FF2B5EF4-FFF2-40B4-BE49-F238E27FC236}">
                <a16:creationId xmlns:a16="http://schemas.microsoft.com/office/drawing/2014/main" id="{4BC97C34-8B3C-1542-D367-05A5BCE269A9}"/>
              </a:ext>
            </a:extLst>
          </p:cNvPr>
          <p:cNvSpPr>
            <a:spLocks noGrp="1"/>
          </p:cNvSpPr>
          <p:nvPr>
            <p:ph idx="1"/>
          </p:nvPr>
        </p:nvSpPr>
        <p:spPr>
          <a:xfrm>
            <a:off x="4743450" y="2679032"/>
            <a:ext cx="7166610" cy="3989230"/>
          </a:xfrm>
        </p:spPr>
        <p:txBody>
          <a:bodyPr>
            <a:normAutofit fontScale="92500"/>
          </a:bodyPr>
          <a:lstStyle/>
          <a:p>
            <a:pPr>
              <a:lnSpc>
                <a:spcPct val="100000"/>
              </a:lnSpc>
              <a:spcBef>
                <a:spcPts val="0"/>
              </a:spcBef>
              <a:spcAft>
                <a:spcPts val="1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Thomas Rutledge</a:t>
            </a:r>
            <a:r>
              <a:rPr lang="en-US" kern="100" dirty="0">
                <a:effectLst/>
                <a:latin typeface="Calibri" panose="020F0502020204030204" pitchFamily="34" charset="0"/>
                <a:ea typeface="Calibri" panose="020F0502020204030204" pitchFamily="34" charset="0"/>
                <a:cs typeface="Times New Roman" panose="02020603050405020304" pitchFamily="18" charset="0"/>
              </a:rPr>
              <a:t> writes, “Modernity…has exposed us to a problem that our ancestors and evolutionary biology rarely encountered: chronic stress. </a:t>
            </a:r>
          </a:p>
          <a:p>
            <a:pPr>
              <a:lnSpc>
                <a:spcPct val="100000"/>
              </a:lnSpc>
              <a:spcBef>
                <a:spcPts val="0"/>
              </a:spcBef>
              <a:spcAft>
                <a:spcPts val="18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Instead of the historically normal process of HPA axis activation followed by rest and recovery, modern traumas and stressful events frequently result in a fight-or-flight response that may be sustained for months or even years.”</a:t>
            </a:r>
          </a:p>
        </p:txBody>
      </p:sp>
    </p:spTree>
    <p:extLst>
      <p:ext uri="{BB962C8B-B14F-4D97-AF65-F5344CB8AC3E}">
        <p14:creationId xmlns:p14="http://schemas.microsoft.com/office/powerpoint/2010/main" val="27054795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3652</TotalTime>
  <Words>3817</Words>
  <Application>Microsoft Office PowerPoint</Application>
  <PresentationFormat>Widescreen</PresentationFormat>
  <Paragraphs>426</Paragraphs>
  <Slides>72</Slides>
  <Notes>72</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72</vt:i4>
      </vt:variant>
    </vt:vector>
  </HeadingPairs>
  <TitlesOfParts>
    <vt:vector size="81" baseType="lpstr">
      <vt:lpstr>Aptos</vt:lpstr>
      <vt:lpstr>Arial</vt:lpstr>
      <vt:lpstr>Calibri</vt:lpstr>
      <vt:lpstr>Calibri Light</vt:lpstr>
      <vt:lpstr>Lato</vt:lpstr>
      <vt:lpstr>Maiandra GD</vt:lpstr>
      <vt:lpstr>Tw Cen MT</vt:lpstr>
      <vt:lpstr>Office Theme</vt:lpstr>
      <vt:lpstr>1_Office Theme</vt:lpstr>
      <vt:lpstr>A Trauma-Informed Approach</vt:lpstr>
      <vt:lpstr>Why</vt:lpstr>
      <vt:lpstr>PowerPoint Presentation</vt:lpstr>
      <vt:lpstr>“You shift the frame, you change the lens, and all at once the world is revealed and nothing is the same.”—  Dr. Nadine Burke Harris, M.D.</vt:lpstr>
      <vt:lpstr>What is Trauma?</vt:lpstr>
      <vt:lpstr>Types of Trauma include, but are not limited to:</vt:lpstr>
      <vt:lpstr>Psychological Symptoms of Emotional Trauma</vt:lpstr>
      <vt:lpstr>Physical Symptoms of Emotional Trauma</vt:lpstr>
      <vt:lpstr>The Underlying Pathophysiology of Trauma</vt:lpstr>
      <vt:lpstr>A Trauma-Informed Approach</vt:lpstr>
      <vt:lpstr>                     SAMHSA/CDC  Six Principles of Trauma-Informed Care </vt:lpstr>
      <vt:lpstr>                     SAMHSA/CDC  Six Principles of Trauma-Informed Care </vt:lpstr>
      <vt:lpstr>                     SAMHSA/CDC  Six Principles of Trauma-Informed Care </vt:lpstr>
      <vt:lpstr>                     SAMHSA/CDC  Six Principles of Trauma-Informed Care </vt:lpstr>
      <vt:lpstr>                     SAMHSA/CDC  Six Principles of Trauma-Informed Care </vt:lpstr>
      <vt:lpstr>                     SAMHSA/CDC  Six Principles of Trauma-Informed Care </vt:lpstr>
      <vt:lpstr>                     SAMHSA/CDC  Six Principles of Trauma-Informed Care </vt:lpstr>
      <vt:lpstr>Why Use a Trauma-Informed Approach:</vt:lpstr>
      <vt:lpstr>Trauma is Often Invisible</vt:lpstr>
      <vt:lpstr>Trauma is Often Invisible</vt:lpstr>
      <vt:lpstr>Gabor Maté, M.D. with Steven Bartlett:  Trauma is Invisible</vt:lpstr>
      <vt:lpstr>Learning Brain vs. Survival Brain</vt:lpstr>
      <vt:lpstr>Learning Brain vs. Survival Brain</vt:lpstr>
      <vt:lpstr>We All Come from Somewhere</vt:lpstr>
      <vt:lpstr>Some Triumph Against All Odds</vt:lpstr>
      <vt:lpstr>Some Triumph Against All Odds</vt:lpstr>
      <vt:lpstr>Many Do Not</vt:lpstr>
      <vt:lpstr>Epigenetics</vt:lpstr>
      <vt:lpstr>Inheritance</vt:lpstr>
      <vt:lpstr>Inheritance</vt:lpstr>
      <vt:lpstr>Epigenetics</vt:lpstr>
      <vt:lpstr>Epigenetics</vt:lpstr>
      <vt:lpstr>Bayview Child Health Center </vt:lpstr>
      <vt:lpstr>Tadpoles &amp; Toads</vt:lpstr>
      <vt:lpstr>PowerPoint Presentation</vt:lpstr>
      <vt:lpstr>PowerPoint Presentation</vt:lpstr>
      <vt:lpstr>PowerPoint Presentation</vt:lpstr>
      <vt:lpstr>PowerPoint Presentation</vt:lpstr>
      <vt:lpstr>Exposure to Trauma</vt:lpstr>
      <vt:lpstr>Trauma Symptoms Can Be Age Dependent</vt:lpstr>
      <vt:lpstr>Maslow’s Hierarchy of Needs </vt:lpstr>
      <vt:lpstr>Our Brains Seek Safety</vt:lpstr>
      <vt:lpstr>When All or Most of Our Needs are Met,  Our Brains are Free to Explore.</vt:lpstr>
      <vt:lpstr>The Toxic Effects of Stress</vt:lpstr>
      <vt:lpstr>PowerPoint Presentation</vt:lpstr>
      <vt:lpstr>ACE STUDY 1995–1997</vt:lpstr>
      <vt:lpstr>The 10 Adverse Childhood Experiences</vt:lpstr>
      <vt:lpstr>Conclusion: ACEs are the leading cause of health and social problems in our nation, including: </vt:lpstr>
      <vt:lpstr>Dr. Burke Harris identified six mitigating interventions for those with multiple ACE Scores:</vt:lpstr>
      <vt:lpstr>PowerPoint Presentation</vt:lpstr>
      <vt:lpstr>ACE Score and Health Problems</vt:lpstr>
      <vt:lpstr>ACEs, Smoking and Lung Disease</vt:lpstr>
      <vt:lpstr>ACEs and Depression</vt:lpstr>
      <vt:lpstr>The ACE Studies measured 10 traumatic events</vt:lpstr>
      <vt:lpstr>Gabor Maté, M.D.:  Trauma is more common than you may think</vt:lpstr>
      <vt:lpstr>Building Adult Capabilities</vt:lpstr>
      <vt:lpstr>When Traumatized Children Grow Up</vt:lpstr>
      <vt:lpstr>When Traumatized Children Grow Up</vt:lpstr>
      <vt:lpstr>In the Workplace</vt:lpstr>
      <vt:lpstr>At Walmart</vt:lpstr>
      <vt:lpstr>On the Road</vt:lpstr>
      <vt:lpstr>In the history of calm down,  no one has ever calmed down  by being told to calm down.</vt:lpstr>
      <vt:lpstr>In Some Arenas those of us with Multiple ACE Scores will Thrive</vt:lpstr>
      <vt:lpstr>The Benefits of Adversity</vt:lpstr>
      <vt:lpstr>If We Could Eliminate Adverse Childhood Experiences We Would</vt:lpstr>
      <vt:lpstr>Trauma-Informed Design</vt:lpstr>
      <vt:lpstr>Creating A Trauma-Informed Environment </vt:lpstr>
      <vt:lpstr>Creating A Trauma-Informed Environment </vt:lpstr>
      <vt:lpstr>Creating A Trauma-Informed Environment </vt:lpstr>
      <vt:lpstr>Empowerment</vt:lpstr>
      <vt:lpstr>Trauma-Informed Starts with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Legacy of Trauma</dc:title>
  <dc:creator>Gary Rukin</dc:creator>
  <cp:lastModifiedBy>Gary Rukin</cp:lastModifiedBy>
  <cp:revision>42</cp:revision>
  <cp:lastPrinted>2023-11-07T22:10:56Z</cp:lastPrinted>
  <dcterms:created xsi:type="dcterms:W3CDTF">2022-07-08T19:09:59Z</dcterms:created>
  <dcterms:modified xsi:type="dcterms:W3CDTF">2024-09-23T17:20:41Z</dcterms:modified>
</cp:coreProperties>
</file>